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22"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5" r:id="rId51"/>
    <p:sldId id="304" r:id="rId52"/>
    <p:sldId id="333"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3" r:id="rId70"/>
    <p:sldId id="324" r:id="rId71"/>
    <p:sldId id="325" r:id="rId72"/>
    <p:sldId id="326" r:id="rId73"/>
    <p:sldId id="327" r:id="rId74"/>
    <p:sldId id="328" r:id="rId75"/>
    <p:sldId id="329" r:id="rId76"/>
    <p:sldId id="330" r:id="rId77"/>
    <p:sldId id="334" r:id="rId78"/>
    <p:sldId id="331" r:id="rId79"/>
    <p:sldId id="332"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0" d="100"/>
          <a:sy n="90" d="100"/>
        </p:scale>
        <p:origin x="40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image" Target="../media/image2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image" Target="../media/image30.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image" Target="../media/image33.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image" Target="../media/image35.emf"/><Relationship Id="rId4" Type="http://schemas.openxmlformats.org/officeDocument/2006/relationships/image" Target="../media/image3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36EE-0883-4144-BC5B-FD6F95880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32481B-1B11-4856-BBE2-FDAEBD4A1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E64C8-93B4-4E2E-AAC2-09ADF12CCED7}"/>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5" name="Footer Placeholder 4">
            <a:extLst>
              <a:ext uri="{FF2B5EF4-FFF2-40B4-BE49-F238E27FC236}">
                <a16:creationId xmlns:a16="http://schemas.microsoft.com/office/drawing/2014/main" id="{EF22E9B7-EF64-4B81-A7C7-AC8A8B064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7EB8E-3BFD-4D7C-B5E4-68FB127A0B74}"/>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46945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0356-3E41-49B7-AF95-6F5362C45C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0890C0-C598-4893-801C-05BE67CD9A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C76B0-5227-4E78-B8BA-8C60D1707A41}"/>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5" name="Footer Placeholder 4">
            <a:extLst>
              <a:ext uri="{FF2B5EF4-FFF2-40B4-BE49-F238E27FC236}">
                <a16:creationId xmlns:a16="http://schemas.microsoft.com/office/drawing/2014/main" id="{24E10CEF-C19E-449D-A734-12F611E44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7DC85-BF09-4192-8536-6D60F555F6C5}"/>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54291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AB272-627E-481A-80BC-D19776D1C8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72595-0C03-4CD3-A90D-433D4894D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90489-5D9B-4780-8277-86DD2F6E2CA1}"/>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5" name="Footer Placeholder 4">
            <a:extLst>
              <a:ext uri="{FF2B5EF4-FFF2-40B4-BE49-F238E27FC236}">
                <a16:creationId xmlns:a16="http://schemas.microsoft.com/office/drawing/2014/main" id="{CD46D4AC-E306-4DF9-9D2D-6F58E9FE8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F7B5-C15B-44D8-BDDE-182B2F90D553}"/>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57637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B3C5-618F-4807-884F-DB68AC70B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6F005-887F-4B14-AB0A-64E1FA6DA5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F9234-D78E-459C-B06D-FAC9531E5FE2}"/>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5" name="Footer Placeholder 4">
            <a:extLst>
              <a:ext uri="{FF2B5EF4-FFF2-40B4-BE49-F238E27FC236}">
                <a16:creationId xmlns:a16="http://schemas.microsoft.com/office/drawing/2014/main" id="{380DA05B-2C75-4480-842C-3D1E366F1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3126F-19E1-4D33-A71E-837879EE5A12}"/>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82284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F29B-F2A0-4778-B232-1CF698ADCE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68BCC-4744-491B-89C0-065E85D7B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8B4B5B-DD6B-42F9-A062-89182201DE4F}"/>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5" name="Footer Placeholder 4">
            <a:extLst>
              <a:ext uri="{FF2B5EF4-FFF2-40B4-BE49-F238E27FC236}">
                <a16:creationId xmlns:a16="http://schemas.microsoft.com/office/drawing/2014/main" id="{3BC6A9B7-6BF7-401F-B7CA-FD23A6221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8EF60-5410-4C2B-8F18-7C8F5B9335EE}"/>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28217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B824-7643-4F7F-9E79-7AA5E8084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142DE-E898-4736-B89E-3DDC0DCEF0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089450-5621-464E-986B-C2C7E1FB4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BC7F6-EF45-4A82-93E9-3C9AF267BFBB}"/>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6" name="Footer Placeholder 5">
            <a:extLst>
              <a:ext uri="{FF2B5EF4-FFF2-40B4-BE49-F238E27FC236}">
                <a16:creationId xmlns:a16="http://schemas.microsoft.com/office/drawing/2014/main" id="{D37475BD-33A3-4768-B6A0-59605B816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DF5A3-100E-4648-8D02-26B2268CD951}"/>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16047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891F-E82E-400C-A341-A6D1DA9A80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EC3210-6867-4509-85AB-4E684B042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EE037-235C-4C40-BBEC-CF16EFDC32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8B948-59DE-4203-9707-452F2D8FB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4BCC7-5819-4667-B6B5-02B3E050D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FC5A3-254F-406F-ABF1-565E931CBB16}"/>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8" name="Footer Placeholder 7">
            <a:extLst>
              <a:ext uri="{FF2B5EF4-FFF2-40B4-BE49-F238E27FC236}">
                <a16:creationId xmlns:a16="http://schemas.microsoft.com/office/drawing/2014/main" id="{25BC5D46-E979-4AC8-AA78-3F535ECE68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F3E93-3C36-42F8-8F39-69EFC27638EA}"/>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82038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B752-73FA-485D-B586-8DEC3F9A2D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56001C-E101-4456-ADC3-1303BC36A168}"/>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4" name="Footer Placeholder 3">
            <a:extLst>
              <a:ext uri="{FF2B5EF4-FFF2-40B4-BE49-F238E27FC236}">
                <a16:creationId xmlns:a16="http://schemas.microsoft.com/office/drawing/2014/main" id="{70521586-2C8A-4EDB-9A12-88B6CF2DCC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58A8D-3F78-44BB-AE25-247520F29C28}"/>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8513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E137-CADA-403B-8189-3B68CB032073}"/>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3" name="Footer Placeholder 2">
            <a:extLst>
              <a:ext uri="{FF2B5EF4-FFF2-40B4-BE49-F238E27FC236}">
                <a16:creationId xmlns:a16="http://schemas.microsoft.com/office/drawing/2014/main" id="{1B89E529-4EB1-44B0-BE2C-CF68EB6C95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A8C87-9F67-48E7-BE32-341B15B0DA88}"/>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987780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B654-F0BD-4017-BE3D-279711E9D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C89F71-8813-4C1E-97E3-4D4EA875E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2E7BE-8E1E-49FE-8501-6CB215E79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A8413-6F23-483C-8F83-85CB1DA53D54}"/>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6" name="Footer Placeholder 5">
            <a:extLst>
              <a:ext uri="{FF2B5EF4-FFF2-40B4-BE49-F238E27FC236}">
                <a16:creationId xmlns:a16="http://schemas.microsoft.com/office/drawing/2014/main" id="{CF83E031-A414-4095-B0A9-55AD7AB0B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056FA-1254-4F97-8BB4-758734B7DA7F}"/>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9918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2AD6-CB6F-4197-B004-81BDA3A242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BA6865-5FFC-4624-A72C-F99A66103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E99C5-8F06-497F-BD6B-7D99A3CC7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B91B1-4C75-498C-9C28-A94D955C308F}"/>
              </a:ext>
            </a:extLst>
          </p:cNvPr>
          <p:cNvSpPr>
            <a:spLocks noGrp="1"/>
          </p:cNvSpPr>
          <p:nvPr>
            <p:ph type="dt" sz="half" idx="10"/>
          </p:nvPr>
        </p:nvSpPr>
        <p:spPr/>
        <p:txBody>
          <a:bodyPr/>
          <a:lstStyle/>
          <a:p>
            <a:fld id="{B1B018C1-7A8C-4840-990B-74785FD916B6}" type="datetimeFigureOut">
              <a:rPr lang="en-US" smtClean="0"/>
              <a:t>4/19/2019</a:t>
            </a:fld>
            <a:endParaRPr lang="en-US"/>
          </a:p>
        </p:txBody>
      </p:sp>
      <p:sp>
        <p:nvSpPr>
          <p:cNvPr id="6" name="Footer Placeholder 5">
            <a:extLst>
              <a:ext uri="{FF2B5EF4-FFF2-40B4-BE49-F238E27FC236}">
                <a16:creationId xmlns:a16="http://schemas.microsoft.com/office/drawing/2014/main" id="{E51D0A80-204E-47F4-8317-4EA1D08F8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D6C23-5A32-4A63-A77A-B253A7A9683D}"/>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072509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C7B2C-A679-4A80-9ACE-D3CB044C0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9F1C77-33E9-4C16-A6AC-5A9680514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D42F8-5B9F-4E40-87B4-CE83BD742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018C1-7A8C-4840-990B-74785FD916B6}" type="datetimeFigureOut">
              <a:rPr lang="en-US" smtClean="0"/>
              <a:t>4/19/2019</a:t>
            </a:fld>
            <a:endParaRPr lang="en-US"/>
          </a:p>
        </p:txBody>
      </p:sp>
      <p:sp>
        <p:nvSpPr>
          <p:cNvPr id="5" name="Footer Placeholder 4">
            <a:extLst>
              <a:ext uri="{FF2B5EF4-FFF2-40B4-BE49-F238E27FC236}">
                <a16:creationId xmlns:a16="http://schemas.microsoft.com/office/drawing/2014/main" id="{085165CE-2711-451C-AE74-FE0606D66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2FE036-D0CF-41BE-9A70-511EC9114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AC40A-4F5B-4A93-B427-42698EA164B2}" type="slidenum">
              <a:rPr lang="en-US" smtClean="0"/>
              <a:t>‹#›</a:t>
            </a:fld>
            <a:endParaRPr lang="en-US"/>
          </a:p>
        </p:txBody>
      </p:sp>
    </p:spTree>
    <p:extLst>
      <p:ext uri="{BB962C8B-B14F-4D97-AF65-F5344CB8AC3E}">
        <p14:creationId xmlns:p14="http://schemas.microsoft.com/office/powerpoint/2010/main" val="1872277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e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5.bin"/></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8.emf"/><Relationship Id="rId4" Type="http://schemas.openxmlformats.org/officeDocument/2006/relationships/oleObject" Target="../embeddings/oleObject8.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0.bin"/><Relationship Id="rId5" Type="http://schemas.openxmlformats.org/officeDocument/2006/relationships/image" Target="../media/image9.emf"/><Relationship Id="rId4" Type="http://schemas.openxmlformats.org/officeDocument/2006/relationships/oleObject" Target="../embeddings/oleObject9.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11.bin"/></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emf"/><Relationship Id="rId4" Type="http://schemas.openxmlformats.org/officeDocument/2006/relationships/oleObject" Target="../embeddings/oleObject13.bin"/></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4.emf"/><Relationship Id="rId4" Type="http://schemas.openxmlformats.org/officeDocument/2006/relationships/oleObject" Target="../embeddings/oleObject14.bin"/></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5.emf"/><Relationship Id="rId4"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7.bin"/><Relationship Id="rId5" Type="http://schemas.openxmlformats.org/officeDocument/2006/relationships/image" Target="../media/image16.emf"/><Relationship Id="rId4" Type="http://schemas.openxmlformats.org/officeDocument/2006/relationships/oleObject" Target="../embeddings/oleObject16.bin"/></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8.emf"/><Relationship Id="rId4" Type="http://schemas.openxmlformats.org/officeDocument/2006/relationships/oleObject" Target="../embeddings/oleObject18.bin"/></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0.bin"/><Relationship Id="rId5" Type="http://schemas.openxmlformats.org/officeDocument/2006/relationships/image" Target="../media/image16.emf"/><Relationship Id="rId4" Type="http://schemas.openxmlformats.org/officeDocument/2006/relationships/oleObject" Target="../embeddings/oleObject19.bin"/></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0.emf"/><Relationship Id="rId4" Type="http://schemas.openxmlformats.org/officeDocument/2006/relationships/oleObject" Target="../embeddings/oleObject21.bin"/></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2.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3.bin"/><Relationship Id="rId5" Type="http://schemas.openxmlformats.org/officeDocument/2006/relationships/image" Target="../media/image21.emf"/><Relationship Id="rId4" Type="http://schemas.openxmlformats.org/officeDocument/2006/relationships/oleObject" Target="../embeddings/oleObject22.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23.emf"/><Relationship Id="rId4" Type="http://schemas.openxmlformats.org/officeDocument/2006/relationships/oleObject" Target="../embeddings/oleObject24.bin"/></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26.bin"/><Relationship Id="rId5" Type="http://schemas.openxmlformats.org/officeDocument/2006/relationships/image" Target="../media/image24.emf"/><Relationship Id="rId4" Type="http://schemas.openxmlformats.org/officeDocument/2006/relationships/oleObject" Target="../embeddings/oleObject25.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image" Target="../media/image61.png"/><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28.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30.bin"/><Relationship Id="rId4" Type="http://schemas.openxmlformats.org/officeDocument/2006/relationships/oleObject" Target="../embeddings/oleObject27.bin"/><Relationship Id="rId9" Type="http://schemas.openxmlformats.org/officeDocument/2006/relationships/image" Target="../media/image28.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65.png"/><Relationship Id="rId7" Type="http://schemas.openxmlformats.org/officeDocument/2006/relationships/image" Target="../media/image31.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2.bin"/><Relationship Id="rId5" Type="http://schemas.openxmlformats.org/officeDocument/2006/relationships/image" Target="../media/image30.emf"/><Relationship Id="rId4" Type="http://schemas.openxmlformats.org/officeDocument/2006/relationships/oleObject" Target="../embeddings/oleObject31.bin"/><Relationship Id="rId9" Type="http://schemas.openxmlformats.org/officeDocument/2006/relationships/image" Target="../media/image32.emf"/></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5.bin"/><Relationship Id="rId5" Type="http://schemas.openxmlformats.org/officeDocument/2006/relationships/image" Target="../media/image33.emf"/><Relationship Id="rId4" Type="http://schemas.openxmlformats.org/officeDocument/2006/relationships/oleObject" Target="../embeddings/oleObject34.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73.png"/><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37.bin"/><Relationship Id="rId11" Type="http://schemas.openxmlformats.org/officeDocument/2006/relationships/image" Target="../media/image38.emf"/><Relationship Id="rId5" Type="http://schemas.openxmlformats.org/officeDocument/2006/relationships/image" Target="../media/image35.emf"/><Relationship Id="rId10" Type="http://schemas.openxmlformats.org/officeDocument/2006/relationships/oleObject" Target="../embeddings/oleObject39.bin"/><Relationship Id="rId4" Type="http://schemas.openxmlformats.org/officeDocument/2006/relationships/oleObject" Target="../embeddings/oleObject36.bin"/><Relationship Id="rId9" Type="http://schemas.openxmlformats.org/officeDocument/2006/relationships/image" Target="../media/image3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9.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1.emf"/></Relationships>
</file>

<file path=ppt/slides/_rels/slide5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42.emf"/><Relationship Id="rId4" Type="http://schemas.openxmlformats.org/officeDocument/2006/relationships/oleObject" Target="../embeddings/oleObject43.bin"/></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2.xml"/><Relationship Id="rId1" Type="http://schemas.openxmlformats.org/officeDocument/2006/relationships/vmlDrawing" Target="../drawings/vmlDrawing29.vml"/><Relationship Id="rId5" Type="http://schemas.openxmlformats.org/officeDocument/2006/relationships/image" Target="../media/image43.emf"/><Relationship Id="rId4" Type="http://schemas.openxmlformats.org/officeDocument/2006/relationships/oleObject" Target="../embeddings/oleObject44.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44.emf"/></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oleObject" Target="../embeddings/oleObject47.bin"/><Relationship Id="rId5" Type="http://schemas.openxmlformats.org/officeDocument/2006/relationships/image" Target="../media/image45.emf"/><Relationship Id="rId4" Type="http://schemas.openxmlformats.org/officeDocument/2006/relationships/oleObject" Target="../embeddings/oleObject46.bin"/></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oleObject" Target="../embeddings/oleObject49.bin"/><Relationship Id="rId5" Type="http://schemas.openxmlformats.org/officeDocument/2006/relationships/image" Target="../media/image47.emf"/><Relationship Id="rId4" Type="http://schemas.openxmlformats.org/officeDocument/2006/relationships/oleObject" Target="../embeddings/oleObject48.bin"/></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49.emf"/><Relationship Id="rId4" Type="http://schemas.openxmlformats.org/officeDocument/2006/relationships/oleObject" Target="../embeddings/oleObject50.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50.emf"/><Relationship Id="rId4" Type="http://schemas.openxmlformats.org/officeDocument/2006/relationships/oleObject" Target="../embeddings/oleObject51.bin"/></Relationships>
</file>

<file path=ppt/slides/_rels/slide6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51.emf"/><Relationship Id="rId4" Type="http://schemas.openxmlformats.org/officeDocument/2006/relationships/oleObject" Target="../embeddings/oleObject52.bin"/></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53.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54.bin"/><Relationship Id="rId5" Type="http://schemas.openxmlformats.org/officeDocument/2006/relationships/image" Target="../media/image52.emf"/><Relationship Id="rId4" Type="http://schemas.openxmlformats.org/officeDocument/2006/relationships/oleObject" Target="../embeddings/oleObject53.bin"/></Relationships>
</file>

<file path=ppt/slides/_rels/slide6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54.emf"/><Relationship Id="rId4" Type="http://schemas.openxmlformats.org/officeDocument/2006/relationships/oleObject" Target="../embeddings/oleObject55.bin"/></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image" Target="../media/image107.png"/><Relationship Id="rId7" Type="http://schemas.openxmlformats.org/officeDocument/2006/relationships/image" Target="../media/image56.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57.bin"/><Relationship Id="rId11" Type="http://schemas.openxmlformats.org/officeDocument/2006/relationships/image" Target="../media/image58.emf"/><Relationship Id="rId5" Type="http://schemas.openxmlformats.org/officeDocument/2006/relationships/image" Target="../media/image55.emf"/><Relationship Id="rId10" Type="http://schemas.openxmlformats.org/officeDocument/2006/relationships/oleObject" Target="../embeddings/oleObject59.bin"/><Relationship Id="rId4" Type="http://schemas.openxmlformats.org/officeDocument/2006/relationships/oleObject" Target="../embeddings/oleObject56.bin"/><Relationship Id="rId9" Type="http://schemas.openxmlformats.org/officeDocument/2006/relationships/image" Target="../media/image57.emf"/></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59.emf"/><Relationship Id="rId4" Type="http://schemas.openxmlformats.org/officeDocument/2006/relationships/oleObject" Target="../embeddings/oleObject60.bin"/></Relationships>
</file>

<file path=ppt/slides/_rels/slide66.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oleObject" Target="../embeddings/oleObject62.bin"/><Relationship Id="rId5" Type="http://schemas.openxmlformats.org/officeDocument/2006/relationships/image" Target="../media/image60.emf"/><Relationship Id="rId4" Type="http://schemas.openxmlformats.org/officeDocument/2006/relationships/oleObject" Target="../embeddings/oleObject61.bin"/></Relationships>
</file>

<file path=ppt/slides/_rels/slide67.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oleObject" Target="../embeddings/oleObject64.bin"/><Relationship Id="rId5" Type="http://schemas.openxmlformats.org/officeDocument/2006/relationships/image" Target="../media/image62.emf"/><Relationship Id="rId4" Type="http://schemas.openxmlformats.org/officeDocument/2006/relationships/oleObject" Target="../embeddings/oleObject63.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64.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xml"/><Relationship Id="rId1" Type="http://schemas.openxmlformats.org/officeDocument/2006/relationships/vmlDrawing" Target="../drawings/vmlDrawing43.vml"/><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44.vml"/><Relationship Id="rId4" Type="http://schemas.openxmlformats.org/officeDocument/2006/relationships/image" Target="../media/image66.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45.vml"/><Relationship Id="rId4" Type="http://schemas.openxmlformats.org/officeDocument/2006/relationships/image" Target="../media/image67.e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CB63-416C-4A66-B3BC-405BF707369A}"/>
              </a:ext>
            </a:extLst>
          </p:cNvPr>
          <p:cNvSpPr>
            <a:spLocks noGrp="1"/>
          </p:cNvSpPr>
          <p:nvPr>
            <p:ph type="ctrTitle"/>
          </p:nvPr>
        </p:nvSpPr>
        <p:spPr/>
        <p:txBody>
          <a:bodyPr>
            <a:normAutofit/>
          </a:bodyPr>
          <a:lstStyle/>
          <a:p>
            <a:r>
              <a:rPr lang="en-US" sz="4800" dirty="0"/>
              <a:t>Single Electron Capture from Atomic and Molecular Collisions Using</a:t>
            </a:r>
            <a:br>
              <a:rPr lang="en-US" sz="4800" dirty="0"/>
            </a:br>
            <a:r>
              <a:rPr lang="en-US" sz="4800" dirty="0"/>
              <a:t>Advanced Theoretical Methods</a:t>
            </a:r>
          </a:p>
        </p:txBody>
      </p:sp>
      <p:sp>
        <p:nvSpPr>
          <p:cNvPr id="3" name="Subtitle 2">
            <a:extLst>
              <a:ext uri="{FF2B5EF4-FFF2-40B4-BE49-F238E27FC236}">
                <a16:creationId xmlns:a16="http://schemas.microsoft.com/office/drawing/2014/main" id="{35627568-B424-41A9-963E-F0C8E79A2659}"/>
              </a:ext>
            </a:extLst>
          </p:cNvPr>
          <p:cNvSpPr>
            <a:spLocks noGrp="1"/>
          </p:cNvSpPr>
          <p:nvPr>
            <p:ph type="subTitle" idx="1"/>
          </p:nvPr>
        </p:nvSpPr>
        <p:spPr/>
        <p:txBody>
          <a:bodyPr/>
          <a:lstStyle/>
          <a:p>
            <a:r>
              <a:rPr lang="en-US" dirty="0"/>
              <a:t>by</a:t>
            </a:r>
          </a:p>
          <a:p>
            <a:r>
              <a:rPr lang="en-US" dirty="0"/>
              <a:t>David Lyons</a:t>
            </a:r>
          </a:p>
          <a:p>
            <a:r>
              <a:rPr lang="en-US" dirty="0"/>
              <a:t>(Under the Direction of Phillip C. Stancil)</a:t>
            </a:r>
          </a:p>
        </p:txBody>
      </p:sp>
    </p:spTree>
    <p:extLst>
      <p:ext uri="{BB962C8B-B14F-4D97-AF65-F5344CB8AC3E}">
        <p14:creationId xmlns:p14="http://schemas.microsoft.com/office/powerpoint/2010/main" val="2404576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B49A2-9E4A-42B6-B82A-327851006006}"/>
                  </a:ext>
                </a:extLst>
              </p:cNvPr>
              <p:cNvSpPr>
                <a:spLocks noGrp="1"/>
              </p:cNvSpPr>
              <p:nvPr>
                <p:ph idx="1"/>
              </p:nvPr>
            </p:nvSpPr>
            <p:spPr/>
            <p:txBody>
              <a:bodyPr/>
              <a:lstStyle/>
              <a:p>
                <a:pPr marL="0" indent="0">
                  <a:buNone/>
                </a:pPr>
                <a:r>
                  <a:rPr lang="en-US" dirty="0"/>
                  <a:t>The polarization potential of the dominant long-range interaction between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𝑌</m:t>
                    </m:r>
                  </m:oMath>
                </a14:m>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b="0" dirty="0"/>
                  <a:t>where </a:t>
                </a:r>
                <a14:m>
                  <m:oMath xmlns:m="http://schemas.openxmlformats.org/officeDocument/2006/math">
                    <m:r>
                      <a:rPr lang="en-US" b="0" i="1" smtClean="0">
                        <a:latin typeface="Cambria Math" panose="02040503050406030204" pitchFamily="18" charset="0"/>
                      </a:rPr>
                      <m:t>𝛼</m:t>
                    </m:r>
                  </m:oMath>
                </a14:m>
                <a:r>
                  <a:rPr lang="en-US" b="0" dirty="0"/>
                  <a:t> </a:t>
                </a:r>
                <a:r>
                  <a:rPr lang="en-US" dirty="0"/>
                  <a:t>(Schwerdtfeger and Nagle 2018) is </a:t>
                </a:r>
                <a:r>
                  <a:rPr lang="en-US" b="0" dirty="0"/>
                  <a:t>the polarizability of the neutral target </a:t>
                </a:r>
                <a14:m>
                  <m:oMath xmlns:m="http://schemas.openxmlformats.org/officeDocument/2006/math">
                    <m:r>
                      <a:rPr lang="en-US" b="0" i="1" smtClean="0">
                        <a:latin typeface="Cambria Math" panose="02040503050406030204" pitchFamily="18" charset="0"/>
                      </a:rPr>
                      <m:t>𝑌</m:t>
                    </m:r>
                  </m:oMath>
                </a14:m>
                <a:r>
                  <a:rPr lang="en-US" b="0" dirty="0"/>
                  <a:t>. For H, </a:t>
                </a:r>
                <a14:m>
                  <m:oMath xmlns:m="http://schemas.openxmlformats.org/officeDocument/2006/math">
                    <m:r>
                      <a:rPr lang="en-US" b="0" i="1" dirty="0" smtClean="0">
                        <a:latin typeface="Cambria Math" panose="02040503050406030204" pitchFamily="18" charset="0"/>
                      </a:rPr>
                      <m:t>𝛼</m:t>
                    </m:r>
                  </m:oMath>
                </a14:m>
                <a:r>
                  <a:rPr lang="en-US" b="0" dirty="0"/>
                  <a:t>=4.5; and for He, </a:t>
                </a:r>
                <a14:m>
                  <m:oMath xmlns:m="http://schemas.openxmlformats.org/officeDocument/2006/math">
                    <m:r>
                      <a:rPr lang="en-US" b="0" i="1" dirty="0" smtClean="0">
                        <a:latin typeface="Cambria Math" panose="02040503050406030204" pitchFamily="18" charset="0"/>
                      </a:rPr>
                      <m:t>𝛼</m:t>
                    </m:r>
                  </m:oMath>
                </a14:m>
                <a:r>
                  <a:rPr lang="en-US" b="0" dirty="0"/>
                  <a:t>=1.383191.</a:t>
                </a:r>
              </a:p>
            </p:txBody>
          </p:sp>
        </mc:Choice>
        <mc:Fallback xmlns="">
          <p:sp>
            <p:nvSpPr>
              <p:cNvPr id="3" name="Content Placeholder 2">
                <a:extLst>
                  <a:ext uri="{FF2B5EF4-FFF2-40B4-BE49-F238E27FC236}">
                    <a16:creationId xmlns:a16="http://schemas.microsoft.com/office/drawing/2014/main" id="{32FB49A2-9E4A-42B6-B82A-3278510060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29984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9B1A0-628B-449A-B509-F7789406E995}"/>
                  </a:ext>
                </a:extLst>
              </p:cNvPr>
              <p:cNvSpPr>
                <a:spLocks noGrp="1"/>
              </p:cNvSpPr>
              <p:nvPr>
                <p:ph idx="1"/>
              </p:nvPr>
            </p:nvSpPr>
            <p:spPr/>
            <p:txBody>
              <a:bodyPr/>
              <a:lstStyle/>
              <a:p>
                <a:pPr marL="0" indent="0">
                  <a:buNone/>
                </a:pPr>
                <a:r>
                  <a:rPr lang="en-US" dirty="0"/>
                  <a:t>The Coulomb potential of the outgoing channel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−1</m:t>
                          </m:r>
                        </m:num>
                        <m:den>
                          <m:r>
                            <a:rPr lang="en-US" b="0" i="1" smtClean="0">
                              <a:latin typeface="Cambria Math" panose="02040503050406030204" pitchFamily="18" charset="0"/>
                            </a:rPr>
                            <m:t>𝑅</m:t>
                          </m:r>
                        </m:den>
                      </m:f>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10C9B1A0-628B-449A-B509-F7789406E99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433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32412-ED3D-4942-AA2E-BE1F0FE8F25F}"/>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C3B5D1EF-179F-4385-8622-5028929D8567}"/>
              </a:ext>
            </a:extLst>
          </p:cNvPr>
          <p:cNvGraphicFramePr>
            <a:graphicFrameLocks noChangeAspect="1"/>
          </p:cNvGraphicFramePr>
          <p:nvPr>
            <p:extLst>
              <p:ext uri="{D42A27DB-BD31-4B8C-83A1-F6EECF244321}">
                <p14:modId xmlns:p14="http://schemas.microsoft.com/office/powerpoint/2010/main" val="1599852532"/>
              </p:ext>
            </p:extLst>
          </p:nvPr>
        </p:nvGraphicFramePr>
        <p:xfrm>
          <a:off x="595480" y="681037"/>
          <a:ext cx="10862452" cy="5483065"/>
        </p:xfrm>
        <a:graphic>
          <a:graphicData uri="http://schemas.openxmlformats.org/presentationml/2006/ole">
            <mc:AlternateContent xmlns:mc="http://schemas.openxmlformats.org/markup-compatibility/2006">
              <mc:Choice xmlns:v="urn:schemas-microsoft-com:vml" Requires="v">
                <p:oleObj spid="_x0000_s1046" name="Acrobat Document" r:id="rId3" imgW="4324011" imgH="2182949" progId="AcroExch.Document.DC">
                  <p:embed/>
                </p:oleObj>
              </mc:Choice>
              <mc:Fallback>
                <p:oleObj name="Acrobat Document" r:id="rId3" imgW="4324011" imgH="2182949" progId="AcroExch.Document.DC">
                  <p:embed/>
                  <p:pic>
                    <p:nvPicPr>
                      <p:cNvPr id="0" name=""/>
                      <p:cNvPicPr/>
                      <p:nvPr/>
                    </p:nvPicPr>
                    <p:blipFill>
                      <a:blip r:embed="rId4"/>
                      <a:stretch>
                        <a:fillRect/>
                      </a:stretch>
                    </p:blipFill>
                    <p:spPr>
                      <a:xfrm>
                        <a:off x="595480" y="681037"/>
                        <a:ext cx="10862452" cy="5483065"/>
                      </a:xfrm>
                      <a:prstGeom prst="rect">
                        <a:avLst/>
                      </a:prstGeom>
                    </p:spPr>
                  </p:pic>
                </p:oleObj>
              </mc:Fallback>
            </mc:AlternateContent>
          </a:graphicData>
        </a:graphic>
      </p:graphicFrame>
    </p:spTree>
    <p:extLst>
      <p:ext uri="{BB962C8B-B14F-4D97-AF65-F5344CB8AC3E}">
        <p14:creationId xmlns:p14="http://schemas.microsoft.com/office/powerpoint/2010/main" val="2806148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56D7F-05EE-487C-8627-C8D96D7954CB}"/>
                  </a:ext>
                </a:extLst>
              </p:cNvPr>
              <p:cNvSpPr>
                <a:spLocks noGrp="1"/>
              </p:cNvSpPr>
              <p:nvPr>
                <p:ph idx="1"/>
              </p:nvPr>
            </p:nvSpPr>
            <p:spPr/>
            <p:txBody>
              <a:bodyPr/>
              <a:lstStyle/>
              <a:p>
                <a:pPr marL="0" indent="0">
                  <a:buNone/>
                </a:pPr>
                <a:r>
                  <a:rPr lang="en-US" dirty="0"/>
                  <a:t>For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&lt;</m:t>
                    </m:r>
                    <m:r>
                      <a:rPr lang="en-US" b="0" i="1" smtClean="0">
                        <a:latin typeface="Cambria Math" panose="02040503050406030204" pitchFamily="18" charset="0"/>
                      </a:rPr>
                      <m:t>𝑞</m:t>
                    </m:r>
                  </m:oMath>
                </a14:m>
                <a:r>
                  <a:rPr lang="en-US" dirty="0"/>
                  <a:t>, the internuclear distance where the interaction takes place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5C856D7F-05EE-487C-8627-C8D96D7954C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077472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FA8D5B-0B98-44F5-95F1-53B1A7DCF443}"/>
                  </a:ext>
                </a:extLst>
              </p:cNvPr>
              <p:cNvSpPr>
                <a:spLocks noGrp="1"/>
              </p:cNvSpPr>
              <p:nvPr>
                <p:ph idx="1"/>
              </p:nvPr>
            </p:nvSpPr>
            <p:spPr/>
            <p:txBody>
              <a:bodyPr/>
              <a:lstStyle/>
              <a:p>
                <a:pPr marL="0" indent="0">
                  <a:buNone/>
                </a:pPr>
                <a:r>
                  <a:rPr lang="en-US" dirty="0"/>
                  <a:t>In the two-channel Landau-Zener model, the probability of an interaction occurring during a pass through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𝜔</m:t>
                    </m:r>
                  </m:oMath>
                </a14:m>
                <a:r>
                  <a:rPr lang="en-US" dirty="0"/>
                  <a:t> is determined by the Hamiltonian potential matrix and radial velocity.</a:t>
                </a:r>
              </a:p>
            </p:txBody>
          </p:sp>
        </mc:Choice>
        <mc:Fallback xmlns="">
          <p:sp>
            <p:nvSpPr>
              <p:cNvPr id="3" name="Content Placeholder 2">
                <a:extLst>
                  <a:ext uri="{FF2B5EF4-FFF2-40B4-BE49-F238E27FC236}">
                    <a16:creationId xmlns:a16="http://schemas.microsoft.com/office/drawing/2014/main" id="{C0FA8D5B-0B98-44F5-95F1-53B1A7DCF44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608125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95094-5CB0-4861-B17E-17CC332C8E7C}"/>
                  </a:ext>
                </a:extLst>
              </p:cNvPr>
              <p:cNvSpPr>
                <a:spLocks noGrp="1"/>
              </p:cNvSpPr>
              <p:nvPr>
                <p:ph idx="1"/>
              </p:nvPr>
            </p:nvSpPr>
            <p:spPr/>
            <p:txBody>
              <a:bodyPr>
                <a:normAutofit fontScale="92500"/>
              </a:bodyPr>
              <a:lstStyle/>
              <a:p>
                <a:pPr marL="0" indent="0">
                  <a:buNone/>
                </a:pPr>
                <a:r>
                  <a:rPr lang="en-US" dirty="0"/>
                  <a:t>In the MCLZ method, the probability that a particular ionic level </a:t>
                </a:r>
                <a14:m>
                  <m:oMath xmlns:m="http://schemas.openxmlformats.org/officeDocument/2006/math">
                    <m:r>
                      <a:rPr lang="en-US" b="0" i="1" smtClean="0">
                        <a:latin typeface="Cambria Math" panose="02040503050406030204" pitchFamily="18" charset="0"/>
                      </a:rPr>
                      <m:t>𝑛</m:t>
                    </m:r>
                  </m:oMath>
                </a14:m>
                <a:r>
                  <a:rPr lang="en-US" dirty="0"/>
                  <a:t> will be populated after the collision is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𝑁</m:t>
                            </m:r>
                          </m:sub>
                        </m:sSub>
                      </m:e>
                    </m:d>
                  </m:oMath>
                </a14:m>
                <a:r>
                  <a:rPr lang="en-US" dirty="0"/>
                  <a:t>. The expression for this is not presented here for the sake of </a:t>
                </a:r>
                <a:r>
                  <a:rPr lang="en-US" dirty="0" err="1"/>
                  <a:t>berevity</a:t>
                </a:r>
                <a:r>
                  <a:rPr lang="en-US" dirty="0"/>
                  <a:t>. The partial cross section in the MCLZ method is thusly written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r>
                        <a:rPr lang="en-US" b="0" i="1" smtClean="0">
                          <a:latin typeface="Cambria Math" panose="02040503050406030204" pitchFamily="18" charset="0"/>
                        </a:rPr>
                        <m:t>=2</m:t>
                      </m:r>
                      <m:r>
                        <a:rPr lang="en-US" b="0" i="1" smtClean="0">
                          <a:latin typeface="Cambria Math" panose="02040503050406030204" pitchFamily="18" charset="0"/>
                        </a:rPr>
                        <m:t>𝜋</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𝑏𝑑𝑏</m:t>
                          </m:r>
                        </m:e>
                      </m:nary>
                      <m:r>
                        <a:rPr lang="en-US" b="0" i="1" smtClean="0">
                          <a:latin typeface="Cambria Math" panose="02040503050406030204" pitchFamily="18" charset="0"/>
                        </a:rPr>
                        <m:t>,</m:t>
                      </m:r>
                    </m:oMath>
                  </m:oMathPara>
                </a14:m>
                <a:endParaRPr lang="en-US" b="0" dirty="0"/>
              </a:p>
              <a:p>
                <a:pPr marL="0" indent="0">
                  <a:buNone/>
                </a:pPr>
                <a:r>
                  <a:rPr lang="en-US" dirty="0"/>
                  <a:t>where the impact parameter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𝐸</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up>
                    </m:sSup>
                  </m:oMath>
                </a14:m>
                <a:r>
                  <a:rPr lang="en-US" dirty="0"/>
                  <a:t>.</a:t>
                </a:r>
              </a:p>
            </p:txBody>
          </p:sp>
        </mc:Choice>
        <mc:Fallback xmlns="">
          <p:sp>
            <p:nvSpPr>
              <p:cNvPr id="3" name="Content Placeholder 2">
                <a:extLst>
                  <a:ext uri="{FF2B5EF4-FFF2-40B4-BE49-F238E27FC236}">
                    <a16:creationId xmlns:a16="http://schemas.microsoft.com/office/drawing/2014/main" id="{D8195094-5CB0-4861-B17E-17CC332C8E7C}"/>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30516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259B7F-4DEF-4CC0-BC1E-A8B72139DEB8}"/>
                  </a:ext>
                </a:extLst>
              </p:cNvPr>
              <p:cNvSpPr>
                <a:spLocks noGrp="1"/>
              </p:cNvSpPr>
              <p:nvPr>
                <p:ph idx="1"/>
              </p:nvPr>
            </p:nvSpPr>
            <p:spPr/>
            <p:txBody>
              <a:bodyPr/>
              <a:lstStyle/>
              <a:p>
                <a:pPr marL="0" indent="0">
                  <a:buNone/>
                </a:pPr>
                <a:r>
                  <a:rPr lang="en-US" dirty="0"/>
                  <a:t>The MCLZ total cross section is the sum of the partial cross sections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𝑛</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91259B7F-4DEF-4CC0-BC1E-A8B72139DEB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80044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B2FA2-4C57-47AD-B8F0-C992F05B8DB2}"/>
                  </a:ext>
                </a:extLst>
              </p:cNvPr>
              <p:cNvSpPr>
                <a:spLocks noGrp="1"/>
              </p:cNvSpPr>
              <p:nvPr>
                <p:ph idx="1"/>
              </p:nvPr>
            </p:nvSpPr>
            <p:spPr/>
            <p:txBody>
              <a:bodyPr>
                <a:normAutofit fontScale="85000" lnSpcReduction="20000"/>
              </a:bodyPr>
              <a:lstStyle/>
              <a:p>
                <a:pPr marL="0" indent="0">
                  <a:buNone/>
                </a:pPr>
                <a:r>
                  <a:rPr lang="en-US" dirty="0"/>
                  <a:t>In the molecular orbital close-coupling (MOCC) method, molecular orbitals,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m:t>
                        </m:r>
                      </m:e>
                    </m:d>
                  </m:oMath>
                </a14:m>
                <a:r>
                  <a:rPr lang="en-US" dirty="0"/>
                  <a:t> are orthonormal solutions to the Schrodinger equation representing the collision system.</a:t>
                </a:r>
              </a:p>
              <a:p>
                <a:pPr marL="0" indent="0">
                  <a:buNone/>
                </a:pPr>
                <a:endParaRPr lang="en-US" dirty="0"/>
              </a:p>
              <a:p>
                <a:pPr marL="0" indent="0">
                  <a:buNone/>
                </a:pPr>
                <a:r>
                  <a:rPr lang="en-US" dirty="0"/>
                  <a:t>The internuclear distance is </a:t>
                </a:r>
                <a14:m>
                  <m:oMath xmlns:m="http://schemas.openxmlformats.org/officeDocument/2006/math">
                    <m:r>
                      <a:rPr lang="en-US" b="0" i="1" smtClean="0">
                        <a:latin typeface="Cambria Math" panose="02040503050406030204" pitchFamily="18" charset="0"/>
                      </a:rPr>
                      <m:t>𝑅</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are the electronic coordinates with respect to the center of mass of the system. The total wave function is the sum of the molecular orbitals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Ψ</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oMath>
                </a14:m>
                <a:r>
                  <a:rPr lang="en-US" b="0" dirty="0"/>
                  <a:t> are the wave coefficient functions.</a:t>
                </a:r>
              </a:p>
            </p:txBody>
          </p:sp>
        </mc:Choice>
        <mc:Fallback xmlns="">
          <p:sp>
            <p:nvSpPr>
              <p:cNvPr id="3" name="Content Placeholder 2">
                <a:extLst>
                  <a:ext uri="{FF2B5EF4-FFF2-40B4-BE49-F238E27FC236}">
                    <a16:creationId xmlns:a16="http://schemas.microsoft.com/office/drawing/2014/main" id="{ECEB2FA2-4C57-47AD-B8F0-C992F05B8DB2}"/>
                  </a:ext>
                </a:extLst>
              </p:cNvPr>
              <p:cNvSpPr>
                <a:spLocks noGrp="1" noRot="1" noChangeAspect="1" noMove="1" noResize="1" noEditPoints="1" noAdjustHandles="1" noChangeArrowheads="1" noChangeShapeType="1" noTextEdit="1"/>
              </p:cNvSpPr>
              <p:nvPr>
                <p:ph idx="1"/>
              </p:nvPr>
            </p:nvSpPr>
            <p:spPr>
              <a:blipFill>
                <a:blip r:embed="rId2"/>
                <a:stretch>
                  <a:fillRect l="-928" t="-3221" r="-1449"/>
                </a:stretch>
              </a:blipFill>
            </p:spPr>
            <p:txBody>
              <a:bodyPr/>
              <a:lstStyle/>
              <a:p>
                <a:r>
                  <a:rPr lang="en-US">
                    <a:noFill/>
                  </a:rPr>
                  <a:t> </a:t>
                </a:r>
              </a:p>
            </p:txBody>
          </p:sp>
        </mc:Fallback>
      </mc:AlternateContent>
    </p:spTree>
    <p:extLst>
      <p:ext uri="{BB962C8B-B14F-4D97-AF65-F5344CB8AC3E}">
        <p14:creationId xmlns:p14="http://schemas.microsoft.com/office/powerpoint/2010/main" val="93088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63F37-1A06-4D9C-B1D6-69A86049D59D}"/>
                  </a:ext>
                </a:extLst>
              </p:cNvPr>
              <p:cNvSpPr>
                <a:spLocks noGrp="1"/>
              </p:cNvSpPr>
              <p:nvPr>
                <p:ph idx="1"/>
              </p:nvPr>
            </p:nvSpPr>
            <p:spPr>
              <a:xfrm>
                <a:off x="838200" y="685799"/>
                <a:ext cx="10515600" cy="5491163"/>
              </a:xfrm>
            </p:spPr>
            <p:txBody>
              <a:bodyPr>
                <a:normAutofit fontScale="92500"/>
              </a:bodyPr>
              <a:lstStyle/>
              <a:p>
                <a:pPr marL="0" indent="0">
                  <a:buNone/>
                </a:pPr>
                <a:r>
                  <a:rPr lang="en-US" dirty="0"/>
                  <a:t>Nonadiabatic radial couplings give rise to transitions between states with the same symmetry </a:t>
                </a:r>
                <a14:m>
                  <m:oMath xmlns:m="http://schemas.openxmlformats.org/officeDocument/2006/math">
                    <m:sSup>
                      <m:sSupPr>
                        <m:ctrlPr>
                          <a:rPr lang="en-US" b="0" i="1" smtClean="0">
                            <a:latin typeface="Cambria Math" panose="02040503050406030204" pitchFamily="18" charset="0"/>
                          </a:rPr>
                        </m:ctrlPr>
                      </m:sSupPr>
                      <m:e/>
                      <m:sup>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+1</m:t>
                        </m:r>
                      </m:sup>
                    </m:sSup>
                    <m:r>
                      <m:rPr>
                        <m:sty m:val="p"/>
                      </m:rPr>
                      <a:rPr lang="en-US" b="0" i="0" smtClean="0">
                        <a:latin typeface="Cambria Math" panose="02040503050406030204" pitchFamily="18" charset="0"/>
                      </a:rPr>
                      <m:t>Λ</m:t>
                    </m:r>
                  </m:oMath>
                </a14:m>
                <a:r>
                  <a:rPr lang="en-US" dirty="0"/>
                  <a:t>; and the rotational couplings for states of different symmetry.</a:t>
                </a:r>
              </a:p>
              <a:p>
                <a:pPr marL="0" indent="0">
                  <a:buNone/>
                </a:pPr>
                <a:endParaRPr lang="en-US" dirty="0"/>
              </a:p>
              <a:p>
                <a:pPr marL="0" indent="0">
                  <a:buNone/>
                </a:pPr>
                <a:r>
                  <a:rPr lang="en-US" dirty="0"/>
                  <a:t>For the sake of </a:t>
                </a:r>
                <a:r>
                  <a:rPr lang="en-US" dirty="0" err="1"/>
                  <a:t>berevity</a:t>
                </a:r>
                <a:r>
                  <a:rPr lang="en-US" dirty="0"/>
                  <a:t>, the partial cross section between two states, </a:t>
                </a:r>
                <a14:m>
                  <m:oMath xmlns:m="http://schemas.openxmlformats.org/officeDocument/2006/math">
                    <m:r>
                      <a:rPr lang="en-US" b="0" i="1" smtClean="0">
                        <a:latin typeface="Cambria Math" panose="02040503050406030204" pitchFamily="18" charset="0"/>
                      </a:rPr>
                      <m:t>𝑖</m:t>
                    </m:r>
                  </m:oMath>
                </a14:m>
                <a:r>
                  <a:rPr lang="en-US" dirty="0"/>
                  <a:t> and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𝑗</m:t>
                    </m:r>
                  </m:oMath>
                </a14:m>
                <a:r>
                  <a:rPr lang="en-US" dirty="0"/>
                  <a:t>,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𝑅</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𝐽</m:t>
                          </m:r>
                        </m:sub>
                        <m:sup/>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𝐽</m:t>
                              </m:r>
                              <m:r>
                                <a:rPr lang="en-US" b="0" i="1" smtClean="0">
                                  <a:latin typeface="Cambria Math" panose="02040503050406030204" pitchFamily="18" charset="0"/>
                                </a:rPr>
                                <m:t>+1</m:t>
                              </m:r>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𝑖𝑗</m:t>
                                      </m:r>
                                    </m:sub>
                                    <m:sup>
                                      <m:r>
                                        <a:rPr lang="en-US" b="0" i="1" smtClean="0">
                                          <a:latin typeface="Cambria Math" panose="02040503050406030204" pitchFamily="18" charset="0"/>
                                        </a:rPr>
                                        <m:t>𝐽</m:t>
                                      </m:r>
                                    </m:sup>
                                  </m:sSubSup>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a:t> is ¼ for singlets, and ¾ for triplets. </a:t>
                </a:r>
                <a14:m>
                  <m:oMath xmlns:m="http://schemas.openxmlformats.org/officeDocument/2006/math">
                    <m:r>
                      <a:rPr lang="en-US" b="0" i="1" smtClean="0">
                        <a:latin typeface="Cambria Math" panose="02040503050406030204" pitchFamily="18" charset="0"/>
                      </a:rPr>
                      <m:t>𝑆</m:t>
                    </m:r>
                  </m:oMath>
                </a14:m>
                <a:r>
                  <a:rPr lang="en-US" dirty="0"/>
                  <a:t> is a matrix obtained using the multichannel log-derivative method, and other mathematical techniques.</a:t>
                </a:r>
              </a:p>
            </p:txBody>
          </p:sp>
        </mc:Choice>
        <mc:Fallback xmlns="">
          <p:sp>
            <p:nvSpPr>
              <p:cNvPr id="3" name="Content Placeholder 2">
                <a:extLst>
                  <a:ext uri="{FF2B5EF4-FFF2-40B4-BE49-F238E27FC236}">
                    <a16:creationId xmlns:a16="http://schemas.microsoft.com/office/drawing/2014/main" id="{C4B63F37-1A06-4D9C-B1D6-69A86049D59D}"/>
                  </a:ext>
                </a:extLst>
              </p:cNvPr>
              <p:cNvSpPr>
                <a:spLocks noGrp="1" noRot="1" noChangeAspect="1" noMove="1" noResize="1" noEditPoints="1" noAdjustHandles="1" noChangeArrowheads="1" noChangeShapeType="1" noTextEdit="1"/>
              </p:cNvSpPr>
              <p:nvPr>
                <p:ph idx="1"/>
              </p:nvPr>
            </p:nvSpPr>
            <p:spPr>
              <a:xfrm>
                <a:off x="838200" y="685799"/>
                <a:ext cx="10515600" cy="5491163"/>
              </a:xfrm>
              <a:blipFill>
                <a:blip r:embed="rId2"/>
                <a:stretch>
                  <a:fillRect l="-1043" t="-1665" r="-522"/>
                </a:stretch>
              </a:blipFill>
            </p:spPr>
            <p:txBody>
              <a:bodyPr/>
              <a:lstStyle/>
              <a:p>
                <a:r>
                  <a:rPr lang="en-US">
                    <a:noFill/>
                  </a:rPr>
                  <a:t> </a:t>
                </a:r>
              </a:p>
            </p:txBody>
          </p:sp>
        </mc:Fallback>
      </mc:AlternateContent>
    </p:spTree>
    <p:extLst>
      <p:ext uri="{BB962C8B-B14F-4D97-AF65-F5344CB8AC3E}">
        <p14:creationId xmlns:p14="http://schemas.microsoft.com/office/powerpoint/2010/main" val="3773312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A6FE0CD-7E54-4EBB-8AEC-2185358D0CD1}"/>
                  </a:ext>
                </a:extLst>
              </p:cNvPr>
              <p:cNvSpPr>
                <a:spLocks noGrp="1"/>
              </p:cNvSpPr>
              <p:nvPr>
                <p:ph type="title"/>
              </p:nvPr>
            </p:nvSpPr>
            <p:spPr/>
            <p:txBody>
              <a:bodyPr/>
              <a:lstStyle/>
              <a:p>
                <a14:m>
                  <m:oMath xmlns:m="http://schemas.openxmlformats.org/officeDocument/2006/math">
                    <m:r>
                      <m:rPr>
                        <m:sty m:val="p"/>
                      </m:rPr>
                      <a:rPr lang="en-US" i="0" dirty="0" smtClean="0">
                        <a:latin typeface="Cambria Math" panose="02040503050406030204" pitchFamily="18" charset="0"/>
                      </a:rPr>
                      <m:t>Ne</m:t>
                    </m:r>
                  </m:oMath>
                </a14:m>
                <a:r>
                  <a:rPr lang="en-US" dirty="0"/>
                  <a:t> and </a:t>
                </a:r>
                <a14:m>
                  <m:oMath xmlns:m="http://schemas.openxmlformats.org/officeDocument/2006/math">
                    <m:r>
                      <m:rPr>
                        <m:sty m:val="p"/>
                      </m:rPr>
                      <a:rPr lang="en-US" i="0" dirty="0" smtClean="0">
                        <a:latin typeface="Cambria Math" panose="02040503050406030204" pitchFamily="18" charset="0"/>
                      </a:rPr>
                      <m:t>Mg</m:t>
                    </m:r>
                  </m:oMath>
                </a14:m>
                <a:r>
                  <a:rPr lang="en-US" dirty="0"/>
                  <a:t> ions with </a:t>
                </a:r>
                <a14:m>
                  <m:oMath xmlns:m="http://schemas.openxmlformats.org/officeDocument/2006/math">
                    <m:r>
                      <m:rPr>
                        <m:sty m:val="p"/>
                      </m:rPr>
                      <a:rPr lang="en-US" i="0" dirty="0" smtClean="0">
                        <a:latin typeface="Cambria Math" panose="02040503050406030204" pitchFamily="18" charset="0"/>
                      </a:rPr>
                      <m:t>H</m:t>
                    </m:r>
                  </m:oMath>
                </a14:m>
                <a:r>
                  <a:rPr lang="en-US" dirty="0"/>
                  <a:t> and </a:t>
                </a:r>
                <a14:m>
                  <m:oMath xmlns:m="http://schemas.openxmlformats.org/officeDocument/2006/math">
                    <m:r>
                      <m:rPr>
                        <m:sty m:val="p"/>
                      </m:rPr>
                      <a:rPr lang="en-US" i="0" dirty="0" smtClean="0">
                        <a:latin typeface="Cambria Math" panose="02040503050406030204" pitchFamily="18" charset="0"/>
                      </a:rPr>
                      <m:t>He</m:t>
                    </m:r>
                  </m:oMath>
                </a14:m>
                <a:endParaRPr lang="en-US" dirty="0"/>
              </a:p>
            </p:txBody>
          </p:sp>
        </mc:Choice>
        <mc:Fallback xmlns="">
          <p:sp>
            <p:nvSpPr>
              <p:cNvPr id="2" name="Title 1">
                <a:extLst>
                  <a:ext uri="{FF2B5EF4-FFF2-40B4-BE49-F238E27FC236}">
                    <a16:creationId xmlns:a16="http://schemas.microsoft.com/office/drawing/2014/main" id="{CA6FE0CD-7E54-4EBB-8AEC-2185358D0CD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7CBD92-5FB7-4491-B8F9-7B6311F71D90}"/>
                  </a:ext>
                </a:extLst>
              </p:cNvPr>
              <p:cNvSpPr>
                <a:spLocks noGrp="1"/>
              </p:cNvSpPr>
              <p:nvPr>
                <p:ph idx="1"/>
              </p:nvPr>
            </p:nvSpPr>
            <p:spPr/>
            <p:txBody>
              <a:bodyPr>
                <a:normAutofit fontScale="92500" lnSpcReduction="10000"/>
              </a:bodyPr>
              <a:lstStyle/>
              <a:p>
                <a:pPr marL="0" indent="0">
                  <a:buNone/>
                </a:pPr>
                <a:r>
                  <a:rPr lang="en-US" dirty="0"/>
                  <a:t>The systems studied here are two-level states where the physical property of one state is exchanged with the other when passing from one side of the avoided crossing to the other. In this case, an electron is transferred from the neutral target to a highly-charged ion.</a:t>
                </a:r>
              </a:p>
              <a:p>
                <a:pPr marL="0" indent="0">
                  <a:buNone/>
                </a:pPr>
                <a:endParaRPr lang="en-US" dirty="0"/>
              </a:p>
              <a:p>
                <a:pPr marL="0" indent="0">
                  <a:buNone/>
                </a:pPr>
                <a:r>
                  <a:rPr lang="en-US" dirty="0"/>
                  <a:t>The first step in the MCLZ approach is to use the atomic energy levels obtained from NIST for the outgoing states and estimate the avoided crossings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of the incoming and outgoing channels.</a:t>
                </a:r>
              </a:p>
              <a:p>
                <a:pPr marL="0" indent="0">
                  <a:buNone/>
                </a:pPr>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along with radial and rotational couplings obtained are used to compute the potential matrix, leading to the probability of interaction.</a:t>
                </a:r>
              </a:p>
            </p:txBody>
          </p:sp>
        </mc:Choice>
        <mc:Fallback xmlns="">
          <p:sp>
            <p:nvSpPr>
              <p:cNvPr id="3" name="Content Placeholder 2">
                <a:extLst>
                  <a:ext uri="{FF2B5EF4-FFF2-40B4-BE49-F238E27FC236}">
                    <a16:creationId xmlns:a16="http://schemas.microsoft.com/office/drawing/2014/main" id="{477CBD92-5FB7-4491-B8F9-7B6311F71D90}"/>
                  </a:ext>
                </a:extLst>
              </p:cNvPr>
              <p:cNvSpPr>
                <a:spLocks noGrp="1" noRot="1" noChangeAspect="1" noMove="1" noResize="1" noEditPoints="1" noAdjustHandles="1" noChangeArrowheads="1" noChangeShapeType="1" noTextEdit="1"/>
              </p:cNvSpPr>
              <p:nvPr>
                <p:ph idx="1"/>
              </p:nvPr>
            </p:nvSpPr>
            <p:spPr>
              <a:blipFill>
                <a:blip r:embed="rId3"/>
                <a:stretch>
                  <a:fillRect l="-1043" t="-2801" r="-1333"/>
                </a:stretch>
              </a:blipFill>
            </p:spPr>
            <p:txBody>
              <a:bodyPr/>
              <a:lstStyle/>
              <a:p>
                <a:r>
                  <a:rPr lang="en-US">
                    <a:noFill/>
                  </a:rPr>
                  <a:t> </a:t>
                </a:r>
              </a:p>
            </p:txBody>
          </p:sp>
        </mc:Fallback>
      </mc:AlternateContent>
    </p:spTree>
    <p:extLst>
      <p:ext uri="{BB962C8B-B14F-4D97-AF65-F5344CB8AC3E}">
        <p14:creationId xmlns:p14="http://schemas.microsoft.com/office/powerpoint/2010/main" val="226078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3782-AE39-47FA-A8E1-06601FAE517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EC3CF94D-33E4-4404-A4F3-6E4B4FEC29D8}"/>
              </a:ext>
            </a:extLst>
          </p:cNvPr>
          <p:cNvSpPr>
            <a:spLocks noGrp="1"/>
          </p:cNvSpPr>
          <p:nvPr>
            <p:ph idx="1"/>
          </p:nvPr>
        </p:nvSpPr>
        <p:spPr/>
        <p:txBody>
          <a:bodyPr>
            <a:normAutofit lnSpcReduction="10000"/>
          </a:bodyPr>
          <a:lstStyle/>
          <a:p>
            <a:pPr marL="0" indent="0">
              <a:buNone/>
            </a:pPr>
            <a:r>
              <a:rPr lang="en-US" dirty="0"/>
              <a:t>Two computational methods are used to calculate cross sections of a number of ion/atom/molecule collision systems where a single electron is stripped from one particle and captured by the other. In these collisions systems, one particle is a charged ion (projectile); the other, a neutral atom or molecule (target).</a:t>
            </a:r>
          </a:p>
          <a:p>
            <a:pPr marL="0" indent="0">
              <a:buNone/>
            </a:pPr>
            <a:endParaRPr lang="en-US" dirty="0"/>
          </a:p>
          <a:p>
            <a:pPr marL="0" indent="0">
              <a:buNone/>
            </a:pPr>
            <a:r>
              <a:rPr lang="en-US" dirty="0"/>
              <a:t>The two computational methods are:</a:t>
            </a:r>
          </a:p>
          <a:p>
            <a:pPr marL="0" indent="0">
              <a:buNone/>
            </a:pPr>
            <a:endParaRPr lang="en-US" dirty="0"/>
          </a:p>
          <a:p>
            <a:pPr marL="514350" indent="-514350">
              <a:buAutoNum type="arabicPeriod"/>
            </a:pPr>
            <a:r>
              <a:rPr lang="en-US" dirty="0"/>
              <a:t>Multi-Channel Landau-Zener (MCLZ)</a:t>
            </a:r>
          </a:p>
          <a:p>
            <a:pPr marL="514350" indent="-514350">
              <a:buAutoNum type="arabicPeriod"/>
            </a:pPr>
            <a:r>
              <a:rPr lang="en-US" dirty="0"/>
              <a:t>Molecular Orbital Close-Coupling (MOCC)</a:t>
            </a:r>
          </a:p>
        </p:txBody>
      </p:sp>
    </p:spTree>
    <p:extLst>
      <p:ext uri="{BB962C8B-B14F-4D97-AF65-F5344CB8AC3E}">
        <p14:creationId xmlns:p14="http://schemas.microsoft.com/office/powerpoint/2010/main" val="16974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FB9B1E-B966-4200-B2BF-B5AF07AF9DC4}"/>
                  </a:ext>
                </a:extLst>
              </p:cNvPr>
              <p:cNvSpPr>
                <a:spLocks noGrp="1"/>
              </p:cNvSpPr>
              <p:nvPr>
                <p:ph idx="1"/>
              </p:nvPr>
            </p:nvSpPr>
            <p:spPr>
              <a:xfrm>
                <a:off x="838200" y="1046691"/>
                <a:ext cx="10515600" cy="5193242"/>
              </a:xfrm>
            </p:spPr>
            <p:txBody>
              <a:bodyPr>
                <a:normAutofit/>
              </a:bodyPr>
              <a:lstStyle/>
              <a:p>
                <a:pPr marL="0" indent="0">
                  <a:buNone/>
                </a:pPr>
                <a:r>
                  <a:rPr lang="en-US" dirty="0"/>
                  <a:t>In most cases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ℓ</m:t>
                    </m:r>
                  </m:oMath>
                </a14:m>
                <a:r>
                  <a:rPr lang="en-US" dirty="0"/>
                  <a:t> resolved cross section is calculated directly with MCLZ. But for bare ions, </a:t>
                </a:r>
                <a14:m>
                  <m:oMath xmlns:m="http://schemas.openxmlformats.org/officeDocument/2006/math">
                    <m:r>
                      <a:rPr lang="en-US" b="0" i="1" smtClean="0">
                        <a:latin typeface="Cambria Math" panose="02040503050406030204" pitchFamily="18" charset="0"/>
                      </a:rPr>
                      <m:t>𝑛</m:t>
                    </m:r>
                  </m:oMath>
                </a14:m>
                <a:r>
                  <a:rPr lang="en-US" dirty="0"/>
                  <a:t>-resolved cross sections are calculated, and the </a:t>
                </a:r>
                <a14:m>
                  <m:oMath xmlns:m="http://schemas.openxmlformats.org/officeDocument/2006/math">
                    <m:r>
                      <a:rPr lang="en-US" b="0" i="1" smtClean="0">
                        <a:latin typeface="Cambria Math" panose="02040503050406030204" pitchFamily="18" charset="0"/>
                      </a:rPr>
                      <m:t>ℓ</m:t>
                    </m:r>
                  </m:oMath>
                </a14:m>
                <a:r>
                  <a:rPr lang="en-US" dirty="0"/>
                  <a:t>-resolved cross sections are computed using the statistical distribution function, given by</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m:t>
                          </m:r>
                          <m:r>
                            <a:rPr lang="en-US" b="0" i="1" smtClean="0">
                              <a:latin typeface="Cambria Math" panose="02040503050406030204" pitchFamily="18" charset="0"/>
                            </a:rPr>
                            <m:t>ℓ</m:t>
                          </m:r>
                        </m:sub>
                        <m:sup>
                          <m:r>
                            <a:rPr lang="en-US" b="0" i="1" smtClean="0">
                              <a:latin typeface="Cambria Math" panose="02040503050406030204" pitchFamily="18" charset="0"/>
                            </a:rPr>
                            <m:t>𝑠𝑡</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2ℓ+1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a:p>
                <a:pPr marL="0" indent="0">
                  <a:buNone/>
                </a:pPr>
                <a:r>
                  <a:rPr lang="en-US" dirty="0"/>
                  <a:t>which is believed to be valid for energies above 5 keV/u. And the low energy distribution function,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m:t>
                          </m:r>
                          <m:r>
                            <a:rPr lang="en-US" b="0" i="1" smtClean="0">
                              <a:latin typeface="Cambria Math" panose="02040503050406030204" pitchFamily="18" charset="0"/>
                            </a:rPr>
                            <m:t>ℓ</m:t>
                          </m:r>
                        </m:sub>
                        <m:sup>
                          <m:r>
                            <a:rPr lang="en-US" b="0" i="1" smtClean="0">
                              <a:latin typeface="Cambria Math" panose="02040503050406030204" pitchFamily="18" charset="0"/>
                            </a:rPr>
                            <m:t>𝑙𝑒</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2ℓ+1</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e>
                              </m:d>
                            </m:e>
                            <m:sup>
                              <m:r>
                                <a:rPr lang="en-US" b="0" i="1" smtClean="0">
                                  <a:latin typeface="Cambria Math" panose="02040503050406030204" pitchFamily="18" charset="0"/>
                                </a:rPr>
                                <m:t>2</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+ℓ</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−1−ℓ</m:t>
                              </m:r>
                            </m:e>
                          </m:d>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b="0" dirty="0"/>
              </a:p>
              <a:p>
                <a:pPr marL="0" indent="0">
                  <a:buNone/>
                </a:pPr>
                <a:r>
                  <a:rPr lang="en-US" dirty="0"/>
                  <a:t>for lower energies </a:t>
                </a:r>
                <a:r>
                  <a:rPr lang="nb-NO" dirty="0"/>
                  <a:t>(Abramov et al. 1978; Krasnopolsky et al. 2004).</a:t>
                </a:r>
                <a:endParaRPr lang="en-US" dirty="0"/>
              </a:p>
            </p:txBody>
          </p:sp>
        </mc:Choice>
        <mc:Fallback xmlns="">
          <p:sp>
            <p:nvSpPr>
              <p:cNvPr id="3" name="Content Placeholder 2">
                <a:extLst>
                  <a:ext uri="{FF2B5EF4-FFF2-40B4-BE49-F238E27FC236}">
                    <a16:creationId xmlns:a16="http://schemas.microsoft.com/office/drawing/2014/main" id="{58FB9B1E-B966-4200-B2BF-B5AF07AF9DC4}"/>
                  </a:ext>
                </a:extLst>
              </p:cNvPr>
              <p:cNvSpPr>
                <a:spLocks noGrp="1" noRot="1" noChangeAspect="1" noMove="1" noResize="1" noEditPoints="1" noAdjustHandles="1" noChangeArrowheads="1" noChangeShapeType="1" noTextEdit="1"/>
              </p:cNvSpPr>
              <p:nvPr>
                <p:ph idx="1"/>
              </p:nvPr>
            </p:nvSpPr>
            <p:spPr>
              <a:xfrm>
                <a:off x="838200" y="1046691"/>
                <a:ext cx="10515600" cy="5193242"/>
              </a:xfrm>
              <a:blipFill>
                <a:blip r:embed="rId2"/>
                <a:stretch>
                  <a:fillRect l="-1217" t="-1995"/>
                </a:stretch>
              </a:blipFill>
            </p:spPr>
            <p:txBody>
              <a:bodyPr/>
              <a:lstStyle/>
              <a:p>
                <a:r>
                  <a:rPr lang="en-US">
                    <a:noFill/>
                  </a:rPr>
                  <a:t> </a:t>
                </a:r>
              </a:p>
            </p:txBody>
          </p:sp>
        </mc:Fallback>
      </mc:AlternateContent>
    </p:spTree>
    <p:extLst>
      <p:ext uri="{BB962C8B-B14F-4D97-AF65-F5344CB8AC3E}">
        <p14:creationId xmlns:p14="http://schemas.microsoft.com/office/powerpoint/2010/main" val="1605162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E60B-15DD-40F2-84E2-1FFF6085F89A}"/>
              </a:ext>
            </a:extLst>
          </p:cNvPr>
          <p:cNvSpPr>
            <a:spLocks noGrp="1"/>
          </p:cNvSpPr>
          <p:nvPr>
            <p:ph type="title"/>
          </p:nvPr>
        </p:nvSpPr>
        <p:spPr/>
        <p:txBody>
          <a:bodyPr/>
          <a:lstStyle/>
          <a:p>
            <a:r>
              <a:rPr lang="en-US" dirty="0"/>
              <a:t>MCLZ total cross sections</a:t>
            </a:r>
          </a:p>
        </p:txBody>
      </p:sp>
      <p:graphicFrame>
        <p:nvGraphicFramePr>
          <p:cNvPr id="4" name="Object 3">
            <a:extLst>
              <a:ext uri="{FF2B5EF4-FFF2-40B4-BE49-F238E27FC236}">
                <a16:creationId xmlns:a16="http://schemas.microsoft.com/office/drawing/2014/main" id="{497A5AE5-DE7E-4644-A674-577A27488D3C}"/>
              </a:ext>
            </a:extLst>
          </p:cNvPr>
          <p:cNvGraphicFramePr>
            <a:graphicFrameLocks noChangeAspect="1"/>
          </p:cNvGraphicFramePr>
          <p:nvPr>
            <p:extLst>
              <p:ext uri="{D42A27DB-BD31-4B8C-83A1-F6EECF244321}">
                <p14:modId xmlns:p14="http://schemas.microsoft.com/office/powerpoint/2010/main" val="4277419283"/>
              </p:ext>
            </p:extLst>
          </p:nvPr>
        </p:nvGraphicFramePr>
        <p:xfrm>
          <a:off x="1566333" y="1456267"/>
          <a:ext cx="8974667" cy="5270501"/>
        </p:xfrm>
        <a:graphic>
          <a:graphicData uri="http://schemas.openxmlformats.org/presentationml/2006/ole">
            <mc:AlternateContent xmlns:mc="http://schemas.openxmlformats.org/markup-compatibility/2006">
              <mc:Choice xmlns:v="urn:schemas-microsoft-com:vml" Requires="v">
                <p:oleObj spid="_x0000_s2071" name="Acrobat Document" r:id="rId3" imgW="4148982" imgH="2902944" progId="AcroExch.Document.DC">
                  <p:embed/>
                </p:oleObj>
              </mc:Choice>
              <mc:Fallback>
                <p:oleObj name="Acrobat Document" r:id="rId3" imgW="4148982" imgH="2902944" progId="AcroExch.Document.DC">
                  <p:embed/>
                  <p:pic>
                    <p:nvPicPr>
                      <p:cNvPr id="0" name=""/>
                      <p:cNvPicPr/>
                      <p:nvPr/>
                    </p:nvPicPr>
                    <p:blipFill>
                      <a:blip r:embed="rId4"/>
                      <a:stretch>
                        <a:fillRect/>
                      </a:stretch>
                    </p:blipFill>
                    <p:spPr>
                      <a:xfrm>
                        <a:off x="1566333" y="1456267"/>
                        <a:ext cx="8974667" cy="5270501"/>
                      </a:xfrm>
                      <a:prstGeom prst="rect">
                        <a:avLst/>
                      </a:prstGeom>
                    </p:spPr>
                  </p:pic>
                </p:oleObj>
              </mc:Fallback>
            </mc:AlternateContent>
          </a:graphicData>
        </a:graphic>
      </p:graphicFrame>
    </p:spTree>
    <p:extLst>
      <p:ext uri="{BB962C8B-B14F-4D97-AF65-F5344CB8AC3E}">
        <p14:creationId xmlns:p14="http://schemas.microsoft.com/office/powerpoint/2010/main" val="2904821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547D94-6245-4CB3-B2F9-2451FDA82E30}"/>
                  </a:ext>
                </a:extLst>
              </p:cNvPr>
              <p:cNvSpPr>
                <a:spLocks noGrp="1"/>
              </p:cNvSpPr>
              <p:nvPr>
                <p:ph type="title"/>
              </p:nvPr>
            </p:nvSpPr>
            <p:spPr/>
            <p:txBody>
              <a:bodyPr>
                <a:normAutofit fontScale="90000"/>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(low energy, statistical)</a:t>
                </a:r>
                <a:br>
                  <a:rPr lang="en-US" dirty="0"/>
                </a:br>
                <a:r>
                  <a:rPr lang="en-US" dirty="0"/>
                  <a:t>Compared with classical trajectory Monte Carlo (Schultz and Kristić,1996)</a:t>
                </a:r>
              </a:p>
            </p:txBody>
          </p:sp>
        </mc:Choice>
        <mc:Fallback xmlns="">
          <p:sp>
            <p:nvSpPr>
              <p:cNvPr id="2" name="Title 1">
                <a:extLst>
                  <a:ext uri="{FF2B5EF4-FFF2-40B4-BE49-F238E27FC236}">
                    <a16:creationId xmlns:a16="http://schemas.microsoft.com/office/drawing/2014/main" id="{D7547D94-6245-4CB3-B2F9-2451FDA82E30}"/>
                  </a:ext>
                </a:extLst>
              </p:cNvPr>
              <p:cNvSpPr>
                <a:spLocks noGrp="1" noRot="1" noChangeAspect="1" noMove="1" noResize="1" noEditPoints="1" noAdjustHandles="1" noChangeArrowheads="1" noChangeShapeType="1" noTextEdit="1"/>
              </p:cNvSpPr>
              <p:nvPr>
                <p:ph type="title"/>
              </p:nvPr>
            </p:nvSpPr>
            <p:spPr>
              <a:blipFill>
                <a:blip r:embed="rId3"/>
                <a:stretch>
                  <a:fillRect l="-2087" t="-28111" b="-35484"/>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7F514598-0DB7-4041-A185-F76008138A18}"/>
              </a:ext>
            </a:extLst>
          </p:cNvPr>
          <p:cNvGraphicFramePr>
            <a:graphicFrameLocks noChangeAspect="1"/>
          </p:cNvGraphicFramePr>
          <p:nvPr>
            <p:extLst>
              <p:ext uri="{D42A27DB-BD31-4B8C-83A1-F6EECF244321}">
                <p14:modId xmlns:p14="http://schemas.microsoft.com/office/powerpoint/2010/main" val="2349770584"/>
              </p:ext>
            </p:extLst>
          </p:nvPr>
        </p:nvGraphicFramePr>
        <p:xfrm>
          <a:off x="364485" y="1976967"/>
          <a:ext cx="5660629" cy="4013200"/>
        </p:xfrm>
        <a:graphic>
          <a:graphicData uri="http://schemas.openxmlformats.org/presentationml/2006/ole">
            <mc:AlternateContent xmlns:mc="http://schemas.openxmlformats.org/markup-compatibility/2006">
              <mc:Choice xmlns:v="urn:schemas-microsoft-com:vml" Requires="v">
                <p:oleObj spid="_x0000_s3117"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364485" y="1976967"/>
                        <a:ext cx="5660629" cy="40132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F43311D-842E-4894-85EA-64117E47FF11}"/>
              </a:ext>
            </a:extLst>
          </p:cNvPr>
          <p:cNvGraphicFramePr>
            <a:graphicFrameLocks noChangeAspect="1"/>
          </p:cNvGraphicFramePr>
          <p:nvPr>
            <p:extLst>
              <p:ext uri="{D42A27DB-BD31-4B8C-83A1-F6EECF244321}">
                <p14:modId xmlns:p14="http://schemas.microsoft.com/office/powerpoint/2010/main" val="1693937101"/>
              </p:ext>
            </p:extLst>
          </p:nvPr>
        </p:nvGraphicFramePr>
        <p:xfrm>
          <a:off x="6275387" y="1976967"/>
          <a:ext cx="5660630" cy="4013200"/>
        </p:xfrm>
        <a:graphic>
          <a:graphicData uri="http://schemas.openxmlformats.org/presentationml/2006/ole">
            <mc:AlternateContent xmlns:mc="http://schemas.openxmlformats.org/markup-compatibility/2006">
              <mc:Choice xmlns:v="urn:schemas-microsoft-com:vml" Requires="v">
                <p:oleObj spid="_x0000_s3118" name="Acrobat Document" r:id="rId6" imgW="3965911" imgH="2811461" progId="AcroExch.Document.DC">
                  <p:embed/>
                </p:oleObj>
              </mc:Choice>
              <mc:Fallback>
                <p:oleObj name="Acrobat Document" r:id="rId6" imgW="3965911" imgH="2811461" progId="AcroExch.Document.DC">
                  <p:embed/>
                  <p:pic>
                    <p:nvPicPr>
                      <p:cNvPr id="0" name=""/>
                      <p:cNvPicPr/>
                      <p:nvPr/>
                    </p:nvPicPr>
                    <p:blipFill>
                      <a:blip r:embed="rId7"/>
                      <a:stretch>
                        <a:fillRect/>
                      </a:stretch>
                    </p:blipFill>
                    <p:spPr>
                      <a:xfrm>
                        <a:off x="6275387" y="1976967"/>
                        <a:ext cx="5660630" cy="4013200"/>
                      </a:xfrm>
                      <a:prstGeom prst="rect">
                        <a:avLst/>
                      </a:prstGeom>
                    </p:spPr>
                  </p:pic>
                </p:oleObj>
              </mc:Fallback>
            </mc:AlternateContent>
          </a:graphicData>
        </a:graphic>
      </p:graphicFrame>
    </p:spTree>
    <p:extLst>
      <p:ext uri="{BB962C8B-B14F-4D97-AF65-F5344CB8AC3E}">
        <p14:creationId xmlns:p14="http://schemas.microsoft.com/office/powerpoint/2010/main" val="76623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15B653-A5D6-405D-B6A0-D6093426621F}"/>
                  </a:ext>
                </a:extLst>
              </p:cNvPr>
              <p:cNvSpPr>
                <a:spLocks noGrp="1"/>
              </p:cNvSpPr>
              <p:nvPr>
                <p:ph idx="1"/>
              </p:nvPr>
            </p:nvSpPr>
            <p:spPr>
              <a:xfrm>
                <a:off x="838200" y="585257"/>
                <a:ext cx="10515600" cy="5680075"/>
              </a:xfrm>
            </p:spPr>
            <p:txBody>
              <a:bodyPr>
                <a:normAutofit lnSpcReduction="10000"/>
              </a:bodyPr>
              <a:lstStyle/>
              <a:p>
                <a:pPr marL="0" indent="0">
                  <a:buNone/>
                </a:pPr>
                <a14:m>
                  <m:oMath xmlns:m="http://schemas.openxmlformats.org/officeDocument/2006/math">
                    <m:r>
                      <a:rPr lang="en-US" b="0" i="1" smtClean="0">
                        <a:latin typeface="Cambria Math" panose="02040503050406030204" pitchFamily="18" charset="0"/>
                      </a:rPr>
                      <m:t>𝑛</m:t>
                    </m:r>
                  </m:oMath>
                </a14:m>
                <a:r>
                  <a:rPr lang="en-US" dirty="0"/>
                  <a:t>=5 and </a:t>
                </a:r>
                <a14:m>
                  <m:oMath xmlns:m="http://schemas.openxmlformats.org/officeDocument/2006/math">
                    <m:r>
                      <a:rPr lang="en-US" b="0" i="1" smtClean="0">
                        <a:latin typeface="Cambria Math" panose="02040503050406030204" pitchFamily="18" charset="0"/>
                      </a:rPr>
                      <m:t>𝑛</m:t>
                    </m:r>
                  </m:oMath>
                </a14:m>
                <a:r>
                  <a:rPr lang="en-US" dirty="0"/>
                  <a:t>=6 are in close agreement with the CTMC results. However, the ordering of the </a:t>
                </a:r>
                <a14:m>
                  <m:oMath xmlns:m="http://schemas.openxmlformats.org/officeDocument/2006/math">
                    <m:r>
                      <a:rPr lang="en-US" b="0" i="1" smtClean="0">
                        <a:latin typeface="Cambria Math" panose="02040503050406030204" pitchFamily="18" charset="0"/>
                      </a:rPr>
                      <m:t>ℓ</m:t>
                    </m:r>
                  </m:oMath>
                </a14:m>
                <a:r>
                  <a:rPr lang="en-US" dirty="0"/>
                  <a:t> states is different in the low-energy case for some values of </a:t>
                </a:r>
                <a14:m>
                  <m:oMath xmlns:m="http://schemas.openxmlformats.org/officeDocument/2006/math">
                    <m:r>
                      <a:rPr lang="en-US" b="0" i="1" smtClean="0">
                        <a:latin typeface="Cambria Math" panose="02040503050406030204" pitchFamily="18" charset="0"/>
                      </a:rPr>
                      <m:t>𝑛</m:t>
                    </m:r>
                  </m:oMath>
                </a14:m>
                <a:r>
                  <a:rPr lang="en-US" dirty="0"/>
                  <a:t>. This is because for certain values of </a:t>
                </a:r>
                <a14:m>
                  <m:oMath xmlns:m="http://schemas.openxmlformats.org/officeDocument/2006/math">
                    <m:r>
                      <a:rPr lang="en-US" b="0" i="1" smtClean="0">
                        <a:latin typeface="Cambria Math" panose="02040503050406030204" pitchFamily="18" charset="0"/>
                      </a:rPr>
                      <m:t>𝑛</m:t>
                    </m:r>
                  </m:oMath>
                </a14:m>
                <a:r>
                  <a:rPr lang="en-US" dirty="0"/>
                  <a:t>, the low energy distribution function alters the ordering. For example, for  </a:t>
                </a:r>
                <a14:m>
                  <m:oMath xmlns:m="http://schemas.openxmlformats.org/officeDocument/2006/math">
                    <m:r>
                      <a:rPr lang="en-US" b="0" i="1" smtClean="0">
                        <a:latin typeface="Cambria Math" panose="02040503050406030204" pitchFamily="18" charset="0"/>
                      </a:rPr>
                      <m:t>𝑛</m:t>
                    </m:r>
                  </m:oMath>
                </a14:m>
                <a:r>
                  <a:rPr lang="en-US" dirty="0"/>
                  <a:t>=7 and </a:t>
                </a:r>
                <a14:m>
                  <m:oMath xmlns:m="http://schemas.openxmlformats.org/officeDocument/2006/math">
                    <m:r>
                      <a:rPr lang="en-US" b="0" i="1" smtClean="0">
                        <a:latin typeface="Cambria Math" panose="02040503050406030204" pitchFamily="18" charset="0"/>
                      </a:rPr>
                      <m:t>ℓ</m:t>
                    </m:r>
                  </m:oMath>
                </a14:m>
                <a:r>
                  <a:rPr lang="en-US" dirty="0"/>
                  <a:t>=0…6, the low energy factors are computed as:</a:t>
                </a:r>
              </a:p>
              <a:p>
                <a:pPr marL="0" indent="0">
                  <a:buNone/>
                </a:pPr>
                <a:endParaRPr lang="en-US" dirty="0"/>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(7,0)</m:t>
                    </m:r>
                  </m:oMath>
                </a14:m>
                <a:r>
                  <a:rPr lang="en-US" dirty="0"/>
                  <a:t>=1.43e-01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(7,1)</m:t>
                    </m:r>
                  </m:oMath>
                </a14:m>
                <a:r>
                  <a:rPr lang="en-US" dirty="0"/>
                  <a:t>=3.21e-01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(7,2)</m:t>
                    </m:r>
                  </m:oMath>
                </a14:m>
                <a:r>
                  <a:rPr lang="en-US" dirty="0"/>
                  <a:t>=2.98e-01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(7,3)</m:t>
                    </m:r>
                  </m:oMath>
                </a14:m>
                <a:r>
                  <a:rPr lang="en-US" dirty="0"/>
                  <a:t>=1.67e-01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(7,4)</m:t>
                    </m:r>
                  </m:oMath>
                </a14:m>
                <a:r>
                  <a:rPr lang="en-US" dirty="0"/>
                  <a:t>=5.84e-02</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(7,5)</m:t>
                    </m:r>
                  </m:oMath>
                </a14:m>
                <a:r>
                  <a:rPr lang="en-US" dirty="0"/>
                  <a:t>=1.19e-02</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(7,6)</m:t>
                    </m:r>
                  </m:oMath>
                </a14:m>
                <a:r>
                  <a:rPr lang="en-US" dirty="0"/>
                  <a:t>=1.08e-03</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15B653-A5D6-405D-B6A0-D6093426621F}"/>
                  </a:ext>
                </a:extLst>
              </p:cNvPr>
              <p:cNvSpPr>
                <a:spLocks noGrp="1" noRot="1" noChangeAspect="1" noMove="1" noResize="1" noEditPoints="1" noAdjustHandles="1" noChangeArrowheads="1" noChangeShapeType="1" noTextEdit="1"/>
              </p:cNvSpPr>
              <p:nvPr>
                <p:ph idx="1"/>
              </p:nvPr>
            </p:nvSpPr>
            <p:spPr>
              <a:xfrm>
                <a:off x="838200" y="585257"/>
                <a:ext cx="10515600" cy="5680075"/>
              </a:xfrm>
              <a:blipFill>
                <a:blip r:embed="rId3"/>
                <a:stretch>
                  <a:fillRect l="-1217" t="-2361" r="-1043" b="-1502"/>
                </a:stretch>
              </a:blipFill>
            </p:spPr>
            <p:txBody>
              <a:bodyPr/>
              <a:lstStyle/>
              <a:p>
                <a:r>
                  <a:rPr lang="en-US">
                    <a:noFill/>
                  </a:rPr>
                  <a:t> </a:t>
                </a:r>
              </a:p>
            </p:txBody>
          </p:sp>
        </mc:Fallback>
      </mc:AlternateContent>
      <p:graphicFrame>
        <p:nvGraphicFramePr>
          <p:cNvPr id="2" name="Object 1">
            <a:extLst>
              <a:ext uri="{FF2B5EF4-FFF2-40B4-BE49-F238E27FC236}">
                <a16:creationId xmlns:a16="http://schemas.microsoft.com/office/drawing/2014/main" id="{6F82C1E4-1B10-44CE-99F1-951A78E31314}"/>
              </a:ext>
            </a:extLst>
          </p:cNvPr>
          <p:cNvGraphicFramePr>
            <a:graphicFrameLocks noChangeAspect="1"/>
          </p:cNvGraphicFramePr>
          <p:nvPr>
            <p:extLst>
              <p:ext uri="{D42A27DB-BD31-4B8C-83A1-F6EECF244321}">
                <p14:modId xmlns:p14="http://schemas.microsoft.com/office/powerpoint/2010/main" val="4289637301"/>
              </p:ext>
            </p:extLst>
          </p:nvPr>
        </p:nvGraphicFramePr>
        <p:xfrm>
          <a:off x="4189303" y="2817949"/>
          <a:ext cx="7294476" cy="3518168"/>
        </p:xfrm>
        <a:graphic>
          <a:graphicData uri="http://schemas.openxmlformats.org/presentationml/2006/ole">
            <mc:AlternateContent xmlns:mc="http://schemas.openxmlformats.org/markup-compatibility/2006">
              <mc:Choice xmlns:v="urn:schemas-microsoft-com:vml" Requires="v">
                <p:oleObj spid="_x0000_s44039" name="Acrobat Document" r:id="rId4" imgW="2780925" imgH="1340851" progId="AcroExch.Document.DC">
                  <p:embed/>
                </p:oleObj>
              </mc:Choice>
              <mc:Fallback>
                <p:oleObj name="Acrobat Document" r:id="rId4" imgW="2780925" imgH="1340851" progId="AcroExch.Document.DC">
                  <p:embed/>
                  <p:pic>
                    <p:nvPicPr>
                      <p:cNvPr id="0" name=""/>
                      <p:cNvPicPr/>
                      <p:nvPr/>
                    </p:nvPicPr>
                    <p:blipFill>
                      <a:blip r:embed="rId5"/>
                      <a:stretch>
                        <a:fillRect/>
                      </a:stretch>
                    </p:blipFill>
                    <p:spPr>
                      <a:xfrm>
                        <a:off x="4189303" y="2817949"/>
                        <a:ext cx="7294476" cy="3518168"/>
                      </a:xfrm>
                      <a:prstGeom prst="rect">
                        <a:avLst/>
                      </a:prstGeom>
                    </p:spPr>
                  </p:pic>
                </p:oleObj>
              </mc:Fallback>
            </mc:AlternateContent>
          </a:graphicData>
        </a:graphic>
      </p:graphicFrame>
    </p:spTree>
    <p:extLst>
      <p:ext uri="{BB962C8B-B14F-4D97-AF65-F5344CB8AC3E}">
        <p14:creationId xmlns:p14="http://schemas.microsoft.com/office/powerpoint/2010/main" val="2875774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55569F-E85E-4C0C-A8D6-8A5E54AEC3F7}"/>
                  </a:ext>
                </a:extLst>
              </p:cNvPr>
              <p:cNvSpPr>
                <a:spLocks noGrp="1"/>
              </p:cNvSpPr>
              <p:nvPr>
                <p:ph idx="1"/>
              </p:nvPr>
            </p:nvSpPr>
            <p:spPr>
              <a:xfrm>
                <a:off x="838200" y="499533"/>
                <a:ext cx="10515600" cy="5677430"/>
              </a:xfrm>
            </p:spPr>
            <p:txBody>
              <a:bodyPr/>
              <a:lstStyle/>
              <a:p>
                <a:pPr marL="0" indent="0">
                  <a:buNone/>
                </a:pPr>
                <a:r>
                  <a:rPr lang="en-US" dirty="0"/>
                  <a:t>The statistical distribution factors always increase as </a:t>
                </a:r>
                <a14:m>
                  <m:oMath xmlns:m="http://schemas.openxmlformats.org/officeDocument/2006/math">
                    <m:r>
                      <a:rPr lang="en-US" i="1" dirty="0" smtClean="0">
                        <a:latin typeface="Cambria Math" panose="02040503050406030204" pitchFamily="18" charset="0"/>
                      </a:rPr>
                      <m:t>ℓ</m:t>
                    </m:r>
                  </m:oMath>
                </a14:m>
                <a:r>
                  <a:rPr lang="en-US" dirty="0"/>
                  <a:t> increases, for all </a:t>
                </a:r>
                <a14:m>
                  <m:oMath xmlns:m="http://schemas.openxmlformats.org/officeDocument/2006/math">
                    <m:r>
                      <a:rPr lang="en-US" i="1" dirty="0" smtClean="0">
                        <a:latin typeface="Cambria Math" panose="02040503050406030204" pitchFamily="18" charset="0"/>
                      </a:rPr>
                      <m:t>𝑛</m:t>
                    </m:r>
                  </m:oMath>
                </a14:m>
                <a:r>
                  <a:rPr lang="en-US" dirty="0"/>
                  <a:t>:</a:t>
                </a:r>
              </a:p>
              <a:p>
                <a:pPr marL="0" indent="0">
                  <a:buNone/>
                </a:pPr>
                <a:endParaRPr lang="en-US" dirty="0"/>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(7,0)=2.04e-02</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(7,1)=6.12e-02</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(7,2)=1.02e-01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(7,3)=1.43e-01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(7,4)=1.84e-01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(7,5)=2.24e-01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(7,6)=2.65e-01</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55569F-E85E-4C0C-A8D6-8A5E54AEC3F7}"/>
                  </a:ext>
                </a:extLst>
              </p:cNvPr>
              <p:cNvSpPr>
                <a:spLocks noGrp="1" noRot="1" noChangeAspect="1" noMove="1" noResize="1" noEditPoints="1" noAdjustHandles="1" noChangeArrowheads="1" noChangeShapeType="1" noTextEdit="1"/>
              </p:cNvSpPr>
              <p:nvPr>
                <p:ph idx="1"/>
              </p:nvPr>
            </p:nvSpPr>
            <p:spPr>
              <a:xfrm>
                <a:off x="838200" y="499533"/>
                <a:ext cx="10515600" cy="5677430"/>
              </a:xfrm>
              <a:blipFill>
                <a:blip r:embed="rId3"/>
                <a:stretch>
                  <a:fillRect l="-1217" t="-1826" r="-522"/>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D8C1A49-B1FA-4C03-AC09-47F9140F6C53}"/>
              </a:ext>
            </a:extLst>
          </p:cNvPr>
          <p:cNvGraphicFramePr>
            <a:graphicFrameLocks noChangeAspect="1"/>
          </p:cNvGraphicFramePr>
          <p:nvPr>
            <p:extLst>
              <p:ext uri="{D42A27DB-BD31-4B8C-83A1-F6EECF244321}">
                <p14:modId xmlns:p14="http://schemas.microsoft.com/office/powerpoint/2010/main" val="791363585"/>
              </p:ext>
            </p:extLst>
          </p:nvPr>
        </p:nvGraphicFramePr>
        <p:xfrm>
          <a:off x="4063968" y="1827071"/>
          <a:ext cx="7523179" cy="4148216"/>
        </p:xfrm>
        <a:graphic>
          <a:graphicData uri="http://schemas.openxmlformats.org/presentationml/2006/ole">
            <mc:AlternateContent xmlns:mc="http://schemas.openxmlformats.org/markup-compatibility/2006">
              <mc:Choice xmlns:v="urn:schemas-microsoft-com:vml" Requires="v">
                <p:oleObj spid="_x0000_s45063" name="Acrobat Document" r:id="rId4" imgW="4278435" imgH="2358259" progId="AcroExch.Document.DC">
                  <p:embed/>
                </p:oleObj>
              </mc:Choice>
              <mc:Fallback>
                <p:oleObj name="Acrobat Document" r:id="rId4" imgW="4278435" imgH="2358259" progId="AcroExch.Document.DC">
                  <p:embed/>
                  <p:pic>
                    <p:nvPicPr>
                      <p:cNvPr id="0" name=""/>
                      <p:cNvPicPr/>
                      <p:nvPr/>
                    </p:nvPicPr>
                    <p:blipFill>
                      <a:blip r:embed="rId5"/>
                      <a:stretch>
                        <a:fillRect/>
                      </a:stretch>
                    </p:blipFill>
                    <p:spPr>
                      <a:xfrm>
                        <a:off x="4063968" y="1827071"/>
                        <a:ext cx="7523179" cy="4148216"/>
                      </a:xfrm>
                      <a:prstGeom prst="rect">
                        <a:avLst/>
                      </a:prstGeom>
                    </p:spPr>
                  </p:pic>
                </p:oleObj>
              </mc:Fallback>
            </mc:AlternateContent>
          </a:graphicData>
        </a:graphic>
      </p:graphicFrame>
    </p:spTree>
    <p:extLst>
      <p:ext uri="{BB962C8B-B14F-4D97-AF65-F5344CB8AC3E}">
        <p14:creationId xmlns:p14="http://schemas.microsoft.com/office/powerpoint/2010/main" val="725092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EBFE9E8-741B-4008-8D8B-E37B8FB6332C}"/>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total cross section comparison</a:t>
                </a:r>
              </a:p>
            </p:txBody>
          </p:sp>
        </mc:Choice>
        <mc:Fallback xmlns="">
          <p:sp>
            <p:nvSpPr>
              <p:cNvPr id="2" name="Title 1">
                <a:extLst>
                  <a:ext uri="{FF2B5EF4-FFF2-40B4-BE49-F238E27FC236}">
                    <a16:creationId xmlns:a16="http://schemas.microsoft.com/office/drawing/2014/main" id="{DEBFE9E8-741B-4008-8D8B-E37B8FB6332C}"/>
                  </a:ext>
                </a:extLst>
              </p:cNvPr>
              <p:cNvSpPr>
                <a:spLocks noGrp="1" noRot="1" noChangeAspect="1" noMove="1" noResize="1" noEditPoints="1" noAdjustHandles="1" noChangeArrowheads="1" noChangeShapeType="1" noTextEdit="1"/>
              </p:cNvSpPr>
              <p:nvPr>
                <p:ph type="title"/>
              </p:nvPr>
            </p:nvSpPr>
            <p:spPr>
              <a:blipFill>
                <a:blip r:embed="rId3"/>
                <a:stretch>
                  <a:fillRect l="-2377" t="-12903" r="-638"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98B1C4B0-9695-4F83-AC4B-8F723776D3BD}"/>
              </a:ext>
            </a:extLst>
          </p:cNvPr>
          <p:cNvGraphicFramePr>
            <a:graphicFrameLocks noChangeAspect="1"/>
          </p:cNvGraphicFramePr>
          <p:nvPr>
            <p:extLst>
              <p:ext uri="{D42A27DB-BD31-4B8C-83A1-F6EECF244321}">
                <p14:modId xmlns:p14="http://schemas.microsoft.com/office/powerpoint/2010/main" val="1780417007"/>
              </p:ext>
            </p:extLst>
          </p:nvPr>
        </p:nvGraphicFramePr>
        <p:xfrm>
          <a:off x="2439214" y="1690688"/>
          <a:ext cx="7313572" cy="4750720"/>
        </p:xfrm>
        <a:graphic>
          <a:graphicData uri="http://schemas.openxmlformats.org/presentationml/2006/ole">
            <mc:AlternateContent xmlns:mc="http://schemas.openxmlformats.org/markup-compatibility/2006">
              <mc:Choice xmlns:v="urn:schemas-microsoft-com:vml" Requires="v">
                <p:oleObj spid="_x0000_s4119" name="Acrobat Document" r:id="rId4" imgW="4118343" imgH="2674429" progId="AcroExch.Document.DC">
                  <p:embed/>
                </p:oleObj>
              </mc:Choice>
              <mc:Fallback>
                <p:oleObj name="Acrobat Document" r:id="rId4" imgW="4118343" imgH="2674429" progId="AcroExch.Document.DC">
                  <p:embed/>
                  <p:pic>
                    <p:nvPicPr>
                      <p:cNvPr id="0" name=""/>
                      <p:cNvPicPr/>
                      <p:nvPr/>
                    </p:nvPicPr>
                    <p:blipFill>
                      <a:blip r:embed="rId5"/>
                      <a:stretch>
                        <a:fillRect/>
                      </a:stretch>
                    </p:blipFill>
                    <p:spPr>
                      <a:xfrm>
                        <a:off x="2439214" y="1690688"/>
                        <a:ext cx="7313572" cy="4750720"/>
                      </a:xfrm>
                      <a:prstGeom prst="rect">
                        <a:avLst/>
                      </a:prstGeom>
                    </p:spPr>
                  </p:pic>
                </p:oleObj>
              </mc:Fallback>
            </mc:AlternateContent>
          </a:graphicData>
        </a:graphic>
      </p:graphicFrame>
    </p:spTree>
    <p:extLst>
      <p:ext uri="{BB962C8B-B14F-4D97-AF65-F5344CB8AC3E}">
        <p14:creationId xmlns:p14="http://schemas.microsoft.com/office/powerpoint/2010/main" val="130045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63F2B-4505-49C5-9022-B8EAF1C2B03F}"/>
              </a:ext>
            </a:extLst>
          </p:cNvPr>
          <p:cNvSpPr>
            <a:spLocks noGrp="1"/>
          </p:cNvSpPr>
          <p:nvPr>
            <p:ph idx="1"/>
          </p:nvPr>
        </p:nvSpPr>
        <p:spPr>
          <a:xfrm>
            <a:off x="838200" y="660400"/>
            <a:ext cx="10515600" cy="5516563"/>
          </a:xfrm>
        </p:spPr>
        <p:txBody>
          <a:bodyPr>
            <a:normAutofit fontScale="92500" lnSpcReduction="10000"/>
          </a:bodyPr>
          <a:lstStyle/>
          <a:p>
            <a:pPr marL="0" indent="0">
              <a:buNone/>
            </a:pPr>
            <a:r>
              <a:rPr lang="en-US" dirty="0"/>
              <a:t>Solid black line – this study</a:t>
            </a:r>
          </a:p>
          <a:p>
            <a:pPr marL="0" indent="0">
              <a:buNone/>
            </a:pPr>
            <a:endParaRPr lang="en-US" dirty="0"/>
          </a:p>
          <a:p>
            <a:pPr marL="0" indent="0">
              <a:buNone/>
            </a:pPr>
            <a:r>
              <a:rPr lang="en-US" dirty="0"/>
              <a:t>(a) CTMC (Olson and Salop 1977)</a:t>
            </a:r>
          </a:p>
          <a:p>
            <a:pPr marL="0" indent="0">
              <a:buNone/>
            </a:pPr>
            <a:r>
              <a:rPr lang="en-US" dirty="0"/>
              <a:t>(b) CTMC microcanonical (</a:t>
            </a:r>
            <a:r>
              <a:rPr lang="en-US" dirty="0" err="1"/>
              <a:t>Errea</a:t>
            </a:r>
            <a:r>
              <a:rPr lang="en-US" dirty="0"/>
              <a:t> et al. 2004)</a:t>
            </a:r>
          </a:p>
          <a:p>
            <a:pPr marL="0" indent="0">
              <a:buNone/>
            </a:pPr>
            <a:r>
              <a:rPr lang="en-US" dirty="0"/>
              <a:t>(c) OEDM (</a:t>
            </a:r>
            <a:r>
              <a:rPr lang="en-US" dirty="0" err="1"/>
              <a:t>Errea</a:t>
            </a:r>
            <a:r>
              <a:rPr lang="en-US" dirty="0"/>
              <a:t> et al. 2004)</a:t>
            </a:r>
          </a:p>
          <a:p>
            <a:pPr marL="0" indent="0">
              <a:buNone/>
            </a:pPr>
            <a:r>
              <a:rPr lang="en-US" dirty="0"/>
              <a:t>(d) CTMC (Perez et al. 2001)</a:t>
            </a:r>
          </a:p>
          <a:p>
            <a:pPr marL="0" indent="0">
              <a:buNone/>
            </a:pPr>
            <a:r>
              <a:rPr lang="en-US" dirty="0"/>
              <a:t>(e) CTMC hydrogenic (</a:t>
            </a:r>
            <a:r>
              <a:rPr lang="en-US" dirty="0" err="1"/>
              <a:t>Errea</a:t>
            </a:r>
            <a:r>
              <a:rPr lang="en-US" dirty="0"/>
              <a:t> et al. 2004)</a:t>
            </a:r>
          </a:p>
          <a:p>
            <a:pPr marL="0" indent="0">
              <a:buNone/>
            </a:pPr>
            <a:r>
              <a:rPr lang="en-US" dirty="0"/>
              <a:t>(f) experimental (</a:t>
            </a:r>
            <a:r>
              <a:rPr lang="en-US" dirty="0" err="1"/>
              <a:t>Bendahman</a:t>
            </a:r>
            <a:r>
              <a:rPr lang="en-US" dirty="0"/>
              <a:t> et al. 1985)</a:t>
            </a:r>
          </a:p>
          <a:p>
            <a:pPr marL="0" indent="0">
              <a:buNone/>
            </a:pPr>
            <a:r>
              <a:rPr lang="en-US" dirty="0"/>
              <a:t>(g) theory (</a:t>
            </a:r>
            <a:r>
              <a:rPr lang="en-US" dirty="0" err="1"/>
              <a:t>Grozdanov</a:t>
            </a:r>
            <a:r>
              <a:rPr lang="en-US" dirty="0"/>
              <a:t> 1980)</a:t>
            </a:r>
          </a:p>
          <a:p>
            <a:pPr marL="0" indent="0">
              <a:buNone/>
            </a:pPr>
            <a:r>
              <a:rPr lang="en-US" dirty="0"/>
              <a:t>(h) CTMC (Maynard et al. 1992)</a:t>
            </a:r>
          </a:p>
          <a:p>
            <a:pPr marL="571500" indent="-571500">
              <a:buAutoNum type="romanLcParenBoth"/>
            </a:pPr>
            <a:r>
              <a:rPr lang="en-US" dirty="0"/>
              <a:t>experimental (Meyer et al. 1985)</a:t>
            </a:r>
          </a:p>
          <a:p>
            <a:pPr marL="0" indent="0">
              <a:buNone/>
            </a:pPr>
            <a:r>
              <a:rPr lang="en-US" dirty="0"/>
              <a:t>(j) CTMC (Schultz and </a:t>
            </a:r>
            <a:r>
              <a:rPr lang="en-US" dirty="0" err="1"/>
              <a:t>Kristić</a:t>
            </a:r>
            <a:r>
              <a:rPr lang="en-US" dirty="0"/>
              <a:t> 1996)</a:t>
            </a:r>
          </a:p>
        </p:txBody>
      </p:sp>
    </p:spTree>
    <p:extLst>
      <p:ext uri="{BB962C8B-B14F-4D97-AF65-F5344CB8AC3E}">
        <p14:creationId xmlns:p14="http://schemas.microsoft.com/office/powerpoint/2010/main" val="3745450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A1F2CD-9F48-47A8-9557-27CDCECA5530}"/>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a:t>
                </a:r>
                <a:r>
                  <a:rPr lang="en-US" i="1" dirty="0"/>
                  <a:t>n</a:t>
                </a:r>
                <a:r>
                  <a:rPr lang="en-US" dirty="0"/>
                  <a:t>-resolved comparison</a:t>
                </a:r>
              </a:p>
            </p:txBody>
          </p:sp>
        </mc:Choice>
        <mc:Fallback xmlns="">
          <p:sp>
            <p:nvSpPr>
              <p:cNvPr id="2" name="Title 1">
                <a:extLst>
                  <a:ext uri="{FF2B5EF4-FFF2-40B4-BE49-F238E27FC236}">
                    <a16:creationId xmlns:a16="http://schemas.microsoft.com/office/drawing/2014/main" id="{5BA1F2CD-9F48-47A8-9557-27CDCECA5530}"/>
                  </a:ext>
                </a:extLst>
              </p:cNvPr>
              <p:cNvSpPr>
                <a:spLocks noGrp="1" noRot="1" noChangeAspect="1" noMove="1" noResize="1" noEditPoints="1" noAdjustHandles="1" noChangeArrowheads="1" noChangeShapeType="1" noTextEdit="1"/>
              </p:cNvSpPr>
              <p:nvPr>
                <p:ph type="title"/>
              </p:nvPr>
            </p:nvSpPr>
            <p:spPr>
              <a:blipFill>
                <a:blip r:embed="rId3"/>
                <a:stretch>
                  <a:fillRect l="-2377" t="-12903"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710336AD-3B81-4662-98A1-B98B1373820C}"/>
              </a:ext>
            </a:extLst>
          </p:cNvPr>
          <p:cNvGraphicFramePr>
            <a:graphicFrameLocks noChangeAspect="1"/>
          </p:cNvGraphicFramePr>
          <p:nvPr>
            <p:extLst>
              <p:ext uri="{D42A27DB-BD31-4B8C-83A1-F6EECF244321}">
                <p14:modId xmlns:p14="http://schemas.microsoft.com/office/powerpoint/2010/main" val="711132548"/>
              </p:ext>
            </p:extLst>
          </p:nvPr>
        </p:nvGraphicFramePr>
        <p:xfrm>
          <a:off x="2694516" y="1690688"/>
          <a:ext cx="6802967" cy="4823081"/>
        </p:xfrm>
        <a:graphic>
          <a:graphicData uri="http://schemas.openxmlformats.org/presentationml/2006/ole">
            <mc:AlternateContent xmlns:mc="http://schemas.openxmlformats.org/markup-compatibility/2006">
              <mc:Choice xmlns:v="urn:schemas-microsoft-com:vml" Requires="v">
                <p:oleObj spid="_x0000_s5143"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2694516" y="1690688"/>
                        <a:ext cx="6802967" cy="4823081"/>
                      </a:xfrm>
                      <a:prstGeom prst="rect">
                        <a:avLst/>
                      </a:prstGeom>
                    </p:spPr>
                  </p:pic>
                </p:oleObj>
              </mc:Fallback>
            </mc:AlternateContent>
          </a:graphicData>
        </a:graphic>
      </p:graphicFrame>
    </p:spTree>
    <p:extLst>
      <p:ext uri="{BB962C8B-B14F-4D97-AF65-F5344CB8AC3E}">
        <p14:creationId xmlns:p14="http://schemas.microsoft.com/office/powerpoint/2010/main" val="145069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FC57B-0D8D-4AE9-BF67-1A3DAC5D02FA}"/>
              </a:ext>
            </a:extLst>
          </p:cNvPr>
          <p:cNvSpPr>
            <a:spLocks noGrp="1"/>
          </p:cNvSpPr>
          <p:nvPr>
            <p:ph idx="1"/>
          </p:nvPr>
        </p:nvSpPr>
        <p:spPr>
          <a:xfrm>
            <a:off x="838200" y="448733"/>
            <a:ext cx="10515600" cy="5728230"/>
          </a:xfrm>
        </p:spPr>
        <p:txBody>
          <a:bodyPr/>
          <a:lstStyle/>
          <a:p>
            <a:pPr marL="0" indent="0">
              <a:buNone/>
            </a:pPr>
            <a:endParaRPr lang="en-US" dirty="0"/>
          </a:p>
          <a:p>
            <a:pPr marL="514350" indent="-514350">
              <a:buAutoNum type="alphaLcParenBoth"/>
            </a:pPr>
            <a:r>
              <a:rPr lang="en-US" dirty="0" err="1"/>
              <a:t>Bendahman</a:t>
            </a:r>
            <a:r>
              <a:rPr lang="en-US" dirty="0"/>
              <a:t> et al. (1985)</a:t>
            </a:r>
          </a:p>
          <a:p>
            <a:pPr marL="0" indent="0">
              <a:buNone/>
            </a:pPr>
            <a:r>
              <a:rPr lang="en-US" dirty="0"/>
              <a:t>(b) AOCC (</a:t>
            </a:r>
            <a:r>
              <a:rPr lang="en-US" dirty="0" err="1"/>
              <a:t>Cumbee</a:t>
            </a:r>
            <a:r>
              <a:rPr lang="en-US" dirty="0"/>
              <a:t> et al. 2016)</a:t>
            </a:r>
          </a:p>
          <a:p>
            <a:pPr marL="0" indent="0">
              <a:buNone/>
            </a:pPr>
            <a:r>
              <a:rPr lang="en-US" dirty="0"/>
              <a:t>(c) CTMC (Perez et al. 2001)</a:t>
            </a:r>
          </a:p>
          <a:p>
            <a:pPr marL="0" indent="0">
              <a:buNone/>
            </a:pPr>
            <a:r>
              <a:rPr lang="en-US" dirty="0"/>
              <a:t>(d) CTMC (Olson and Salop 1977)</a:t>
            </a:r>
          </a:p>
          <a:p>
            <a:pPr marL="0" indent="0">
              <a:buNone/>
            </a:pPr>
            <a:r>
              <a:rPr lang="en-US" dirty="0"/>
              <a:t>(e) CTMC hydrogenic (</a:t>
            </a:r>
            <a:r>
              <a:rPr lang="en-US" dirty="0" err="1"/>
              <a:t>Errea</a:t>
            </a:r>
            <a:r>
              <a:rPr lang="en-US" dirty="0"/>
              <a:t> et al. 2004)</a:t>
            </a:r>
          </a:p>
          <a:p>
            <a:pPr marL="0" indent="0">
              <a:buNone/>
            </a:pPr>
            <a:r>
              <a:rPr lang="en-US" dirty="0"/>
              <a:t>(f) current MCLZ</a:t>
            </a:r>
          </a:p>
          <a:p>
            <a:pPr marL="0" indent="0">
              <a:buNone/>
            </a:pPr>
            <a:r>
              <a:rPr lang="en-US" dirty="0"/>
              <a:t>(g) CTMC micro-canonical (</a:t>
            </a:r>
            <a:r>
              <a:rPr lang="en-US" dirty="0" err="1"/>
              <a:t>Errea</a:t>
            </a:r>
            <a:r>
              <a:rPr lang="en-US" dirty="0"/>
              <a:t> et al. 2004)</a:t>
            </a:r>
          </a:p>
          <a:p>
            <a:pPr marL="0" indent="0">
              <a:buNone/>
            </a:pPr>
            <a:r>
              <a:rPr lang="en-US" dirty="0"/>
              <a:t>(h) CTMC (Maynard et al. 1992)</a:t>
            </a:r>
          </a:p>
          <a:p>
            <a:pPr marL="0" indent="0">
              <a:buNone/>
            </a:pPr>
            <a:r>
              <a:rPr lang="en-US" dirty="0"/>
              <a:t>(</a:t>
            </a:r>
            <a:r>
              <a:rPr lang="en-US" dirty="0" err="1"/>
              <a:t>i</a:t>
            </a:r>
            <a:r>
              <a:rPr lang="en-US" dirty="0"/>
              <a:t>) OEDM (</a:t>
            </a:r>
            <a:r>
              <a:rPr lang="en-US" dirty="0" err="1"/>
              <a:t>Errea</a:t>
            </a:r>
            <a:r>
              <a:rPr lang="en-US" dirty="0"/>
              <a:t> et al. 2004)</a:t>
            </a:r>
          </a:p>
          <a:p>
            <a:pPr marL="0" indent="0">
              <a:buNone/>
            </a:pPr>
            <a:r>
              <a:rPr lang="en-US" dirty="0"/>
              <a:t>(j) CTMC (Schultz and </a:t>
            </a:r>
            <a:r>
              <a:rPr lang="en-US" dirty="0" err="1"/>
              <a:t>Kristić</a:t>
            </a:r>
            <a:r>
              <a:rPr lang="en-US" dirty="0"/>
              <a:t> 1996)</a:t>
            </a:r>
          </a:p>
          <a:p>
            <a:pPr marL="0" indent="0">
              <a:buNone/>
            </a:pPr>
            <a:endParaRPr lang="en-US" dirty="0"/>
          </a:p>
        </p:txBody>
      </p:sp>
    </p:spTree>
    <p:extLst>
      <p:ext uri="{BB962C8B-B14F-4D97-AF65-F5344CB8AC3E}">
        <p14:creationId xmlns:p14="http://schemas.microsoft.com/office/powerpoint/2010/main" val="361052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7AA77A6-0691-45C1-8EEF-139A02DFEC5F}"/>
                  </a:ext>
                </a:extLst>
              </p:cNvPr>
              <p:cNvSpPr>
                <a:spLocks noGrp="1"/>
              </p:cNvSpPr>
              <p:nvPr>
                <p:ph type="title"/>
              </p:nvPr>
            </p:nvSpPr>
            <p:spPr>
              <a:xfrm>
                <a:off x="838200" y="365126"/>
                <a:ext cx="10116493" cy="775612"/>
              </a:xfrm>
            </p:spPr>
            <p:txBody>
              <a:bodyPr>
                <a:normAutofit fontScale="90000"/>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br>
                  <a:rPr lang="en-US" b="0" dirty="0"/>
                </a:br>
                <a:r>
                  <a:rPr lang="en-US" b="0" dirty="0"/>
                  <a:t>low energy and statistical</a:t>
                </a:r>
                <a:endParaRPr lang="en-US" dirty="0"/>
              </a:p>
            </p:txBody>
          </p:sp>
        </mc:Choice>
        <mc:Fallback xmlns="">
          <p:sp>
            <p:nvSpPr>
              <p:cNvPr id="2" name="Title 1">
                <a:extLst>
                  <a:ext uri="{FF2B5EF4-FFF2-40B4-BE49-F238E27FC236}">
                    <a16:creationId xmlns:a16="http://schemas.microsoft.com/office/drawing/2014/main" id="{27AA77A6-0691-45C1-8EEF-139A02DFEC5F}"/>
                  </a:ext>
                </a:extLst>
              </p:cNvPr>
              <p:cNvSpPr>
                <a:spLocks noGrp="1" noRot="1" noChangeAspect="1" noMove="1" noResize="1" noEditPoints="1" noAdjustHandles="1" noChangeArrowheads="1" noChangeShapeType="1" noTextEdit="1"/>
              </p:cNvSpPr>
              <p:nvPr>
                <p:ph type="title"/>
              </p:nvPr>
            </p:nvSpPr>
            <p:spPr>
              <a:xfrm>
                <a:off x="838200" y="365126"/>
                <a:ext cx="10116493" cy="775612"/>
              </a:xfrm>
              <a:blipFill>
                <a:blip r:embed="rId3"/>
                <a:stretch>
                  <a:fillRect l="-2170" t="-21260" b="-60630"/>
                </a:stretch>
              </a:blipFill>
            </p:spPr>
            <p:txBody>
              <a:bodyPr/>
              <a:lstStyle/>
              <a:p>
                <a:r>
                  <a:rPr lang="en-US">
                    <a:noFill/>
                  </a:rPr>
                  <a:t> </a:t>
                </a:r>
              </a:p>
            </p:txBody>
          </p:sp>
        </mc:Fallback>
      </mc:AlternateContent>
      <p:graphicFrame>
        <p:nvGraphicFramePr>
          <p:cNvPr id="7" name="Object 6">
            <a:extLst>
              <a:ext uri="{FF2B5EF4-FFF2-40B4-BE49-F238E27FC236}">
                <a16:creationId xmlns:a16="http://schemas.microsoft.com/office/drawing/2014/main" id="{B433FC02-7A15-4CA7-AD0C-1A39A5826056}"/>
              </a:ext>
            </a:extLst>
          </p:cNvPr>
          <p:cNvGraphicFramePr>
            <a:graphicFrameLocks noChangeAspect="1"/>
          </p:cNvGraphicFramePr>
          <p:nvPr>
            <p:extLst>
              <p:ext uri="{D42A27DB-BD31-4B8C-83A1-F6EECF244321}">
                <p14:modId xmlns:p14="http://schemas.microsoft.com/office/powerpoint/2010/main" val="330586757"/>
              </p:ext>
            </p:extLst>
          </p:nvPr>
        </p:nvGraphicFramePr>
        <p:xfrm>
          <a:off x="6096001" y="1504422"/>
          <a:ext cx="5760376" cy="4988452"/>
        </p:xfrm>
        <a:graphic>
          <a:graphicData uri="http://schemas.openxmlformats.org/presentationml/2006/ole">
            <mc:AlternateContent xmlns:mc="http://schemas.openxmlformats.org/markup-compatibility/2006">
              <mc:Choice xmlns:v="urn:schemas-microsoft-com:vml" Requires="v">
                <p:oleObj spid="_x0000_s6188" name="Acrobat Document" r:id="rId4" imgW="4209878" imgH="2205916" progId="AcroExch.Document.DC">
                  <p:embed/>
                </p:oleObj>
              </mc:Choice>
              <mc:Fallback>
                <p:oleObj name="Acrobat Document" r:id="rId4" imgW="4209878" imgH="2205916" progId="AcroExch.Document.DC">
                  <p:embed/>
                  <p:pic>
                    <p:nvPicPr>
                      <p:cNvPr id="0" name=""/>
                      <p:cNvPicPr/>
                      <p:nvPr/>
                    </p:nvPicPr>
                    <p:blipFill>
                      <a:blip r:embed="rId5"/>
                      <a:stretch>
                        <a:fillRect/>
                      </a:stretch>
                    </p:blipFill>
                    <p:spPr>
                      <a:xfrm>
                        <a:off x="6096001" y="1504422"/>
                        <a:ext cx="5760376" cy="498845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92236BB-0AA0-486D-8FFA-1D915D92F560}"/>
              </a:ext>
            </a:extLst>
          </p:cNvPr>
          <p:cNvGraphicFramePr>
            <a:graphicFrameLocks noChangeAspect="1"/>
          </p:cNvGraphicFramePr>
          <p:nvPr>
            <p:extLst>
              <p:ext uri="{D42A27DB-BD31-4B8C-83A1-F6EECF244321}">
                <p14:modId xmlns:p14="http://schemas.microsoft.com/office/powerpoint/2010/main" val="3988976005"/>
              </p:ext>
            </p:extLst>
          </p:nvPr>
        </p:nvGraphicFramePr>
        <p:xfrm>
          <a:off x="335624" y="1504421"/>
          <a:ext cx="5760376" cy="4988453"/>
        </p:xfrm>
        <a:graphic>
          <a:graphicData uri="http://schemas.openxmlformats.org/presentationml/2006/ole">
            <mc:AlternateContent xmlns:mc="http://schemas.openxmlformats.org/markup-compatibility/2006">
              <mc:Choice xmlns:v="urn:schemas-microsoft-com:vml" Requires="v">
                <p:oleObj spid="_x0000_s6189" name="Acrobat Document" r:id="rId6" imgW="4209878" imgH="2205916" progId="AcroExch.Document.DC">
                  <p:embed/>
                </p:oleObj>
              </mc:Choice>
              <mc:Fallback>
                <p:oleObj name="Acrobat Document" r:id="rId6" imgW="4209878" imgH="2205916" progId="AcroExch.Document.DC">
                  <p:embed/>
                  <p:pic>
                    <p:nvPicPr>
                      <p:cNvPr id="0" name=""/>
                      <p:cNvPicPr/>
                      <p:nvPr/>
                    </p:nvPicPr>
                    <p:blipFill>
                      <a:blip r:embed="rId7"/>
                      <a:stretch>
                        <a:fillRect/>
                      </a:stretch>
                    </p:blipFill>
                    <p:spPr>
                      <a:xfrm>
                        <a:off x="335624" y="1504421"/>
                        <a:ext cx="5760376" cy="4988453"/>
                      </a:xfrm>
                      <a:prstGeom prst="rect">
                        <a:avLst/>
                      </a:prstGeom>
                    </p:spPr>
                  </p:pic>
                </p:oleObj>
              </mc:Fallback>
            </mc:AlternateContent>
          </a:graphicData>
        </a:graphic>
      </p:graphicFrame>
    </p:spTree>
    <p:extLst>
      <p:ext uri="{BB962C8B-B14F-4D97-AF65-F5344CB8AC3E}">
        <p14:creationId xmlns:p14="http://schemas.microsoft.com/office/powerpoint/2010/main" val="12070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CC23-D278-48FE-A41D-9494D487D4A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B6D558E-4E82-4270-AB51-F94820359251}"/>
              </a:ext>
            </a:extLst>
          </p:cNvPr>
          <p:cNvSpPr>
            <a:spLocks noGrp="1"/>
          </p:cNvSpPr>
          <p:nvPr>
            <p:ph idx="1"/>
          </p:nvPr>
        </p:nvSpPr>
        <p:spPr/>
        <p:txBody>
          <a:bodyPr>
            <a:normAutofit fontScale="92500"/>
          </a:bodyPr>
          <a:lstStyle/>
          <a:p>
            <a:pPr marL="0" indent="0">
              <a:buNone/>
            </a:pPr>
            <a:r>
              <a:rPr lang="en-US" dirty="0"/>
              <a:t>Given continual improvements in technologies used to observe objects and regions in space, it has been determined that charge-exchange (CE) is one of the dominant processes for X-ray emissions in certain circumstances, such as comets, atmospheres of certain exoplanets, the Heliosphere, supernova remnants, and situations where hot plasmas meet cold gas.</a:t>
            </a:r>
          </a:p>
          <a:p>
            <a:pPr marL="0" indent="0">
              <a:buNone/>
            </a:pPr>
            <a:endParaRPr lang="en-US" dirty="0"/>
          </a:p>
          <a:p>
            <a:pPr marL="0" indent="0">
              <a:buNone/>
            </a:pPr>
            <a:r>
              <a:rPr lang="en-US" dirty="0"/>
              <a:t>There is a shortage of reliable CE cross-sectional data to allow for quantitative spectroscopic models. The studies here partially address this situation, by calculating cross sections as a function of kinetic energy from single electron capture (SEC) CE interaction for certain collision systems.</a:t>
            </a:r>
          </a:p>
        </p:txBody>
      </p:sp>
    </p:spTree>
    <p:extLst>
      <p:ext uri="{BB962C8B-B14F-4D97-AF65-F5344CB8AC3E}">
        <p14:creationId xmlns:p14="http://schemas.microsoft.com/office/powerpoint/2010/main" val="406020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55C7D28-50AB-42E8-9610-A9CC5753BEC7}"/>
                  </a:ext>
                </a:extLst>
              </p:cNvPr>
              <p:cNvSpPr>
                <a:spLocks noGrp="1"/>
              </p:cNvSpPr>
              <p:nvPr>
                <p:ph type="title"/>
              </p:nvPr>
            </p:nvSpPr>
            <p:spPr>
              <a:xfrm>
                <a:off x="838200" y="365125"/>
                <a:ext cx="10515600" cy="1633008"/>
              </a:xfrm>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br>
                  <a:rPr lang="en-US" b="0" dirty="0"/>
                </a:br>
                <a:r>
                  <a:rPr lang="en-US" dirty="0"/>
                  <a:t>CTMC cross sections of Ali et al. (2010)</a:t>
                </a:r>
              </a:p>
            </p:txBody>
          </p:sp>
        </mc:Choice>
        <mc:Fallback xmlns="">
          <p:sp>
            <p:nvSpPr>
              <p:cNvPr id="2" name="Title 1">
                <a:extLst>
                  <a:ext uri="{FF2B5EF4-FFF2-40B4-BE49-F238E27FC236}">
                    <a16:creationId xmlns:a16="http://schemas.microsoft.com/office/drawing/2014/main" id="{655C7D28-50AB-42E8-9610-A9CC5753BEC7}"/>
                  </a:ext>
                </a:extLst>
              </p:cNvPr>
              <p:cNvSpPr>
                <a:spLocks noGrp="1" noRot="1" noChangeAspect="1" noMove="1" noResize="1" noEditPoints="1" noAdjustHandles="1" noChangeArrowheads="1" noChangeShapeType="1" noTextEdit="1"/>
              </p:cNvSpPr>
              <p:nvPr>
                <p:ph type="title"/>
              </p:nvPr>
            </p:nvSpPr>
            <p:spPr>
              <a:xfrm>
                <a:off x="838200" y="365125"/>
                <a:ext cx="10515600" cy="1633008"/>
              </a:xfrm>
              <a:blipFill>
                <a:blip r:embed="rId3"/>
                <a:stretch>
                  <a:fillRect l="-2377" b="-7463"/>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FF079AB-C17F-4F33-B6E9-6C415E5EA4E2}"/>
              </a:ext>
            </a:extLst>
          </p:cNvPr>
          <p:cNvGraphicFramePr>
            <a:graphicFrameLocks noChangeAspect="1"/>
          </p:cNvGraphicFramePr>
          <p:nvPr>
            <p:extLst>
              <p:ext uri="{D42A27DB-BD31-4B8C-83A1-F6EECF244321}">
                <p14:modId xmlns:p14="http://schemas.microsoft.com/office/powerpoint/2010/main" val="1562922950"/>
              </p:ext>
            </p:extLst>
          </p:nvPr>
        </p:nvGraphicFramePr>
        <p:xfrm>
          <a:off x="1947184" y="1888067"/>
          <a:ext cx="8297632" cy="4650441"/>
        </p:xfrm>
        <a:graphic>
          <a:graphicData uri="http://schemas.openxmlformats.org/presentationml/2006/ole">
            <mc:AlternateContent xmlns:mc="http://schemas.openxmlformats.org/markup-compatibility/2006">
              <mc:Choice xmlns:v="urn:schemas-microsoft-com:vml" Requires="v">
                <p:oleObj spid="_x0000_s7190"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1947184" y="1888067"/>
                        <a:ext cx="8297632" cy="4650441"/>
                      </a:xfrm>
                      <a:prstGeom prst="rect">
                        <a:avLst/>
                      </a:prstGeom>
                    </p:spPr>
                  </p:pic>
                </p:oleObj>
              </mc:Fallback>
            </mc:AlternateContent>
          </a:graphicData>
        </a:graphic>
      </p:graphicFrame>
    </p:spTree>
    <p:extLst>
      <p:ext uri="{BB962C8B-B14F-4D97-AF65-F5344CB8AC3E}">
        <p14:creationId xmlns:p14="http://schemas.microsoft.com/office/powerpoint/2010/main" val="2994090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8CD1FB4-2F05-4CA7-8821-8F457ED5F94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br>
                  <a:rPr lang="en-US" dirty="0"/>
                </a:br>
                <a:r>
                  <a:rPr lang="en-US" dirty="0"/>
                  <a:t>a) H triplets; b) H singlets; c) H sum; d) He</a:t>
                </a:r>
              </a:p>
            </p:txBody>
          </p:sp>
        </mc:Choice>
        <mc:Fallback xmlns="">
          <p:sp>
            <p:nvSpPr>
              <p:cNvPr id="2" name="Title 1">
                <a:extLst>
                  <a:ext uri="{FF2B5EF4-FFF2-40B4-BE49-F238E27FC236}">
                    <a16:creationId xmlns:a16="http://schemas.microsoft.com/office/drawing/2014/main" id="{B8CD1FB4-2F05-4CA7-8821-8F457ED5F941}"/>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E25CF6A-BD8A-4830-855F-876282C516DD}"/>
              </a:ext>
            </a:extLst>
          </p:cNvPr>
          <p:cNvGraphicFramePr>
            <a:graphicFrameLocks noChangeAspect="1"/>
          </p:cNvGraphicFramePr>
          <p:nvPr>
            <p:extLst>
              <p:ext uri="{D42A27DB-BD31-4B8C-83A1-F6EECF244321}">
                <p14:modId xmlns:p14="http://schemas.microsoft.com/office/powerpoint/2010/main" val="2755190081"/>
              </p:ext>
            </p:extLst>
          </p:nvPr>
        </p:nvGraphicFramePr>
        <p:xfrm>
          <a:off x="2374900" y="1690688"/>
          <a:ext cx="7442200" cy="4906914"/>
        </p:xfrm>
        <a:graphic>
          <a:graphicData uri="http://schemas.openxmlformats.org/presentationml/2006/ole">
            <mc:AlternateContent xmlns:mc="http://schemas.openxmlformats.org/markup-compatibility/2006">
              <mc:Choice xmlns:v="urn:schemas-microsoft-com:vml" Requires="v">
                <p:oleObj spid="_x0000_s8215" name="Acrobat Document" r:id="rId4" imgW="4259285" imgH="2807633" progId="AcroExch.Document.DC">
                  <p:embed/>
                </p:oleObj>
              </mc:Choice>
              <mc:Fallback>
                <p:oleObj name="Acrobat Document" r:id="rId4" imgW="4259285" imgH="2807633" progId="AcroExch.Document.DC">
                  <p:embed/>
                  <p:pic>
                    <p:nvPicPr>
                      <p:cNvPr id="0" name=""/>
                      <p:cNvPicPr/>
                      <p:nvPr/>
                    </p:nvPicPr>
                    <p:blipFill>
                      <a:blip r:embed="rId5"/>
                      <a:stretch>
                        <a:fillRect/>
                      </a:stretch>
                    </p:blipFill>
                    <p:spPr>
                      <a:xfrm>
                        <a:off x="2374900" y="1690688"/>
                        <a:ext cx="7442200" cy="4906914"/>
                      </a:xfrm>
                      <a:prstGeom prst="rect">
                        <a:avLst/>
                      </a:prstGeom>
                    </p:spPr>
                  </p:pic>
                </p:oleObj>
              </mc:Fallback>
            </mc:AlternateContent>
          </a:graphicData>
        </a:graphic>
      </p:graphicFrame>
    </p:spTree>
    <p:extLst>
      <p:ext uri="{BB962C8B-B14F-4D97-AF65-F5344CB8AC3E}">
        <p14:creationId xmlns:p14="http://schemas.microsoft.com/office/powerpoint/2010/main" val="3078904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6FC98C-574A-429A-A1F9-CCFF7DF603B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br>
                  <a:rPr lang="en-US" dirty="0"/>
                </a:br>
                <a:r>
                  <a:rPr lang="de-DE" dirty="0"/>
                  <a:t>CTMC (Schultz and Kristić 1996)</a:t>
                </a:r>
                <a:endParaRPr lang="en-US" dirty="0"/>
              </a:p>
            </p:txBody>
          </p:sp>
        </mc:Choice>
        <mc:Fallback xmlns="">
          <p:sp>
            <p:nvSpPr>
              <p:cNvPr id="2" name="Title 1">
                <a:extLst>
                  <a:ext uri="{FF2B5EF4-FFF2-40B4-BE49-F238E27FC236}">
                    <a16:creationId xmlns:a16="http://schemas.microsoft.com/office/drawing/2014/main" id="{9F6FC98C-574A-429A-A1F9-CCFF7DF603BF}"/>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B5307506-3F17-40C0-8DA7-98C224ADE497}"/>
              </a:ext>
            </a:extLst>
          </p:cNvPr>
          <p:cNvGraphicFramePr>
            <a:graphicFrameLocks noChangeAspect="1"/>
          </p:cNvGraphicFramePr>
          <p:nvPr>
            <p:extLst>
              <p:ext uri="{D42A27DB-BD31-4B8C-83A1-F6EECF244321}">
                <p14:modId xmlns:p14="http://schemas.microsoft.com/office/powerpoint/2010/main" val="1867651147"/>
              </p:ext>
            </p:extLst>
          </p:nvPr>
        </p:nvGraphicFramePr>
        <p:xfrm>
          <a:off x="2709263" y="1690705"/>
          <a:ext cx="6773473" cy="4802170"/>
        </p:xfrm>
        <a:graphic>
          <a:graphicData uri="http://schemas.openxmlformats.org/presentationml/2006/ole">
            <mc:AlternateContent xmlns:mc="http://schemas.openxmlformats.org/markup-compatibility/2006">
              <mc:Choice xmlns:v="urn:schemas-microsoft-com:vml" Requires="v">
                <p:oleObj spid="_x0000_s9238"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2709263" y="1690705"/>
                        <a:ext cx="6773473" cy="4802170"/>
                      </a:xfrm>
                      <a:prstGeom prst="rect">
                        <a:avLst/>
                      </a:prstGeom>
                    </p:spPr>
                  </p:pic>
                </p:oleObj>
              </mc:Fallback>
            </mc:AlternateContent>
          </a:graphicData>
        </a:graphic>
      </p:graphicFrame>
    </p:spTree>
    <p:extLst>
      <p:ext uri="{BB962C8B-B14F-4D97-AF65-F5344CB8AC3E}">
        <p14:creationId xmlns:p14="http://schemas.microsoft.com/office/powerpoint/2010/main" val="778897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5A9742-5FFC-4A85-BDFF-3B634C37A1A0}"/>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(a)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m:t>
                    </m:r>
                  </m:oMath>
                </a14:m>
                <a:r>
                  <a:rPr lang="en-US" dirty="0"/>
                  <a:t>, (b)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m:t>
                    </m:r>
                  </m:oMath>
                </a14:m>
                <a:r>
                  <a:rPr lang="en-US" dirty="0"/>
                  <a:t>, (c)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He</m:t>
                    </m:r>
                  </m:oMath>
                </a14:m>
                <a:r>
                  <a:rPr lang="en-US" dirty="0"/>
                  <a:t>, (d)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He</m:t>
                    </m:r>
                  </m:oMath>
                </a14:m>
                <a:endParaRPr lang="en-US" dirty="0"/>
              </a:p>
            </p:txBody>
          </p:sp>
        </mc:Choice>
        <mc:Fallback xmlns="">
          <p:sp>
            <p:nvSpPr>
              <p:cNvPr id="2" name="Title 1">
                <a:extLst>
                  <a:ext uri="{FF2B5EF4-FFF2-40B4-BE49-F238E27FC236}">
                    <a16:creationId xmlns:a16="http://schemas.microsoft.com/office/drawing/2014/main" id="{CB5A9742-5FFC-4A85-BDFF-3B634C37A1A0}"/>
                  </a:ext>
                </a:extLst>
              </p:cNvPr>
              <p:cNvSpPr>
                <a:spLocks noGrp="1" noRot="1" noChangeAspect="1" noMove="1" noResize="1" noEditPoints="1" noAdjustHandles="1" noChangeArrowheads="1" noChangeShapeType="1" noTextEdit="1"/>
              </p:cNvSpPr>
              <p:nvPr>
                <p:ph type="title"/>
              </p:nvPr>
            </p:nvSpPr>
            <p:spPr>
              <a:blipFill>
                <a:blip r:embed="rId3"/>
                <a:stretch>
                  <a:fillRect l="-2377" t="-12903" r="-2493"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EAC0E47-7153-4076-93F6-D863E5DB709C}"/>
              </a:ext>
            </a:extLst>
          </p:cNvPr>
          <p:cNvGraphicFramePr>
            <a:graphicFrameLocks noChangeAspect="1"/>
          </p:cNvGraphicFramePr>
          <p:nvPr>
            <p:extLst>
              <p:ext uri="{D42A27DB-BD31-4B8C-83A1-F6EECF244321}">
                <p14:modId xmlns:p14="http://schemas.microsoft.com/office/powerpoint/2010/main" val="4067781483"/>
              </p:ext>
            </p:extLst>
          </p:nvPr>
        </p:nvGraphicFramePr>
        <p:xfrm>
          <a:off x="2273444" y="1691128"/>
          <a:ext cx="7645112" cy="4801747"/>
        </p:xfrm>
        <a:graphic>
          <a:graphicData uri="http://schemas.openxmlformats.org/presentationml/2006/ole">
            <mc:AlternateContent xmlns:mc="http://schemas.openxmlformats.org/markup-compatibility/2006">
              <mc:Choice xmlns:v="urn:schemas-microsoft-com:vml" Requires="v">
                <p:oleObj spid="_x0000_s10264" name="Acrobat Document" r:id="rId4" imgW="4251625" imgH="2670601" progId="AcroExch.Document.DC">
                  <p:embed/>
                </p:oleObj>
              </mc:Choice>
              <mc:Fallback>
                <p:oleObj name="Acrobat Document" r:id="rId4" imgW="4251625" imgH="2670601" progId="AcroExch.Document.DC">
                  <p:embed/>
                  <p:pic>
                    <p:nvPicPr>
                      <p:cNvPr id="0" name=""/>
                      <p:cNvPicPr/>
                      <p:nvPr/>
                    </p:nvPicPr>
                    <p:blipFill>
                      <a:blip r:embed="rId5"/>
                      <a:stretch>
                        <a:fillRect/>
                      </a:stretch>
                    </p:blipFill>
                    <p:spPr>
                      <a:xfrm>
                        <a:off x="2273444" y="1691128"/>
                        <a:ext cx="7645112" cy="4801747"/>
                      </a:xfrm>
                      <a:prstGeom prst="rect">
                        <a:avLst/>
                      </a:prstGeom>
                    </p:spPr>
                  </p:pic>
                </p:oleObj>
              </mc:Fallback>
            </mc:AlternateContent>
          </a:graphicData>
        </a:graphic>
      </p:graphicFrame>
    </p:spTree>
    <p:extLst>
      <p:ext uri="{BB962C8B-B14F-4D97-AF65-F5344CB8AC3E}">
        <p14:creationId xmlns:p14="http://schemas.microsoft.com/office/powerpoint/2010/main" val="25113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C5666ED-037B-4174-8D24-2439942668E7}"/>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br>
                  <a:rPr lang="de-DE" dirty="0"/>
                </a:br>
                <a:r>
                  <a:rPr lang="de-DE" dirty="0"/>
                  <a:t>CTMC (Schultz and Kristić 1996)</a:t>
                </a:r>
                <a:endParaRPr lang="en-US" dirty="0"/>
              </a:p>
            </p:txBody>
          </p:sp>
        </mc:Choice>
        <mc:Fallback xmlns="">
          <p:sp>
            <p:nvSpPr>
              <p:cNvPr id="2" name="Title 1">
                <a:extLst>
                  <a:ext uri="{FF2B5EF4-FFF2-40B4-BE49-F238E27FC236}">
                    <a16:creationId xmlns:a16="http://schemas.microsoft.com/office/drawing/2014/main" id="{4C5666ED-037B-4174-8D24-2439942668E7}"/>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845DFEB-927F-441A-8080-E1CA6213D892}"/>
              </a:ext>
            </a:extLst>
          </p:cNvPr>
          <p:cNvGraphicFramePr>
            <a:graphicFrameLocks noChangeAspect="1"/>
          </p:cNvGraphicFramePr>
          <p:nvPr>
            <p:extLst>
              <p:ext uri="{D42A27DB-BD31-4B8C-83A1-F6EECF244321}">
                <p14:modId xmlns:p14="http://schemas.microsoft.com/office/powerpoint/2010/main" val="3086479429"/>
              </p:ext>
            </p:extLst>
          </p:nvPr>
        </p:nvGraphicFramePr>
        <p:xfrm>
          <a:off x="2711962" y="1690688"/>
          <a:ext cx="6768075" cy="4802187"/>
        </p:xfrm>
        <a:graphic>
          <a:graphicData uri="http://schemas.openxmlformats.org/presentationml/2006/ole">
            <mc:AlternateContent xmlns:mc="http://schemas.openxmlformats.org/markup-compatibility/2006">
              <mc:Choice xmlns:v="urn:schemas-microsoft-com:vml" Requires="v">
                <p:oleObj spid="_x0000_s11286" name="Acrobat Document" r:id="rId4" imgW="3962081" imgH="2811461" progId="AcroExch.Document.DC">
                  <p:embed/>
                </p:oleObj>
              </mc:Choice>
              <mc:Fallback>
                <p:oleObj name="Acrobat Document" r:id="rId4" imgW="3962081" imgH="2811461" progId="AcroExch.Document.DC">
                  <p:embed/>
                  <p:pic>
                    <p:nvPicPr>
                      <p:cNvPr id="0" name=""/>
                      <p:cNvPicPr/>
                      <p:nvPr/>
                    </p:nvPicPr>
                    <p:blipFill>
                      <a:blip r:embed="rId5"/>
                      <a:stretch>
                        <a:fillRect/>
                      </a:stretch>
                    </p:blipFill>
                    <p:spPr>
                      <a:xfrm>
                        <a:off x="2711962" y="1690688"/>
                        <a:ext cx="6768075" cy="4802187"/>
                      </a:xfrm>
                      <a:prstGeom prst="rect">
                        <a:avLst/>
                      </a:prstGeom>
                    </p:spPr>
                  </p:pic>
                </p:oleObj>
              </mc:Fallback>
            </mc:AlternateContent>
          </a:graphicData>
        </a:graphic>
      </p:graphicFrame>
    </p:spTree>
    <p:extLst>
      <p:ext uri="{BB962C8B-B14F-4D97-AF65-F5344CB8AC3E}">
        <p14:creationId xmlns:p14="http://schemas.microsoft.com/office/powerpoint/2010/main" val="137889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7F33140-C09C-4701-A255-98AB3CE78C0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67F33140-C09C-4701-A255-98AB3CE78C0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E42FFA90-5AF8-4815-88F8-FD895FB5F36B}"/>
              </a:ext>
            </a:extLst>
          </p:cNvPr>
          <p:cNvGraphicFramePr>
            <a:graphicFrameLocks noChangeAspect="1"/>
          </p:cNvGraphicFramePr>
          <p:nvPr>
            <p:extLst>
              <p:ext uri="{D42A27DB-BD31-4B8C-83A1-F6EECF244321}">
                <p14:modId xmlns:p14="http://schemas.microsoft.com/office/powerpoint/2010/main" val="771786190"/>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2332" name="Acrobat Document" r:id="rId4" imgW="4019530" imgH="2213571" progId="AcroExch.Document.DC">
                  <p:embed/>
                </p:oleObj>
              </mc:Choice>
              <mc:Fallback>
                <p:oleObj name="Acrobat Document" r:id="rId4" imgW="4019530" imgH="2213571"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397E084-392F-4757-AF4C-A97C7E7F0A57}"/>
              </a:ext>
            </a:extLst>
          </p:cNvPr>
          <p:cNvGraphicFramePr>
            <a:graphicFrameLocks noChangeAspect="1"/>
          </p:cNvGraphicFramePr>
          <p:nvPr>
            <p:extLst>
              <p:ext uri="{D42A27DB-BD31-4B8C-83A1-F6EECF244321}">
                <p14:modId xmlns:p14="http://schemas.microsoft.com/office/powerpoint/2010/main" val="1820406822"/>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12333" name="Acrobat Document" r:id="rId6" imgW="3920334" imgH="2198260" progId="AcroExch.Document.DC">
                  <p:embed/>
                </p:oleObj>
              </mc:Choice>
              <mc:Fallback>
                <p:oleObj name="Acrobat Document" r:id="rId6" imgW="3920334" imgH="2198260" progId="AcroExch.Document.DC">
                  <p:embed/>
                  <p:pic>
                    <p:nvPicPr>
                      <p:cNvPr id="0" name=""/>
                      <p:cNvPicPr/>
                      <p:nvPr/>
                    </p:nvPicPr>
                    <p:blipFill>
                      <a:blip r:embed="rId7"/>
                      <a:stretch>
                        <a:fillRect/>
                      </a:stretch>
                    </p:blipFill>
                    <p:spPr>
                      <a:xfrm>
                        <a:off x="6096001"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127809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83164BB-3E78-46F2-9501-13A41189B5FE}"/>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83164BB-3E78-46F2-9501-13A41189B5F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C7CF647C-B6E9-4BF2-8671-0327944BB71F}"/>
              </a:ext>
            </a:extLst>
          </p:cNvPr>
          <p:cNvGraphicFramePr>
            <a:graphicFrameLocks noChangeAspect="1"/>
          </p:cNvGraphicFramePr>
          <p:nvPr>
            <p:extLst>
              <p:ext uri="{D42A27DB-BD31-4B8C-83A1-F6EECF244321}">
                <p14:modId xmlns:p14="http://schemas.microsoft.com/office/powerpoint/2010/main" val="2341561068"/>
              </p:ext>
            </p:extLst>
          </p:nvPr>
        </p:nvGraphicFramePr>
        <p:xfrm>
          <a:off x="1909498" y="1690688"/>
          <a:ext cx="8373004" cy="4800616"/>
        </p:xfrm>
        <a:graphic>
          <a:graphicData uri="http://schemas.openxmlformats.org/presentationml/2006/ole">
            <mc:AlternateContent xmlns:mc="http://schemas.openxmlformats.org/markup-compatibility/2006">
              <mc:Choice xmlns:v="urn:schemas-microsoft-com:vml" Requires="v">
                <p:oleObj spid="_x0000_s13335"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9498" y="1690688"/>
                        <a:ext cx="8373004" cy="4800616"/>
                      </a:xfrm>
                      <a:prstGeom prst="rect">
                        <a:avLst/>
                      </a:prstGeom>
                    </p:spPr>
                  </p:pic>
                </p:oleObj>
              </mc:Fallback>
            </mc:AlternateContent>
          </a:graphicData>
        </a:graphic>
      </p:graphicFrame>
    </p:spTree>
    <p:extLst>
      <p:ext uri="{BB962C8B-B14F-4D97-AF65-F5344CB8AC3E}">
        <p14:creationId xmlns:p14="http://schemas.microsoft.com/office/powerpoint/2010/main" val="2923986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133E19-4A10-4474-8D1B-ED2BBB02C855}"/>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36133E19-4A10-4474-8D1B-ED2BBB02C855}"/>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00E6C8E-FAB3-4DD7-A1A2-51E3C2F5DF1C}"/>
              </a:ext>
            </a:extLst>
          </p:cNvPr>
          <p:cNvGraphicFramePr>
            <a:graphicFrameLocks noChangeAspect="1"/>
          </p:cNvGraphicFramePr>
          <p:nvPr>
            <p:extLst>
              <p:ext uri="{D42A27DB-BD31-4B8C-83A1-F6EECF244321}">
                <p14:modId xmlns:p14="http://schemas.microsoft.com/office/powerpoint/2010/main" val="3184364447"/>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4378" name="Acrobat Document" r:id="rId4" imgW="4019530" imgH="2213571" progId="AcroExch.Document.DC">
                  <p:embed/>
                </p:oleObj>
              </mc:Choice>
              <mc:Fallback>
                <p:oleObj name="Acrobat Document" r:id="rId4" imgW="4019530" imgH="2213571"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A3BF49B-6CCE-44B1-A62A-B0C418CE25F2}"/>
              </a:ext>
            </a:extLst>
          </p:cNvPr>
          <p:cNvGraphicFramePr>
            <a:graphicFrameLocks noChangeAspect="1"/>
          </p:cNvGraphicFramePr>
          <p:nvPr>
            <p:extLst>
              <p:ext uri="{D42A27DB-BD31-4B8C-83A1-F6EECF244321}">
                <p14:modId xmlns:p14="http://schemas.microsoft.com/office/powerpoint/2010/main" val="3193148339"/>
              </p:ext>
            </p:extLst>
          </p:nvPr>
        </p:nvGraphicFramePr>
        <p:xfrm>
          <a:off x="6096000" y="1690688"/>
          <a:ext cx="5257800" cy="4802187"/>
        </p:xfrm>
        <a:graphic>
          <a:graphicData uri="http://schemas.openxmlformats.org/presentationml/2006/ole">
            <mc:AlternateContent xmlns:mc="http://schemas.openxmlformats.org/markup-compatibility/2006">
              <mc:Choice xmlns:v="urn:schemas-microsoft-com:vml" Requires="v">
                <p:oleObj spid="_x0000_s14379" name="Acrobat Document" r:id="rId6" imgW="4019530" imgH="2205916" progId="AcroExch.Document.DC">
                  <p:embed/>
                </p:oleObj>
              </mc:Choice>
              <mc:Fallback>
                <p:oleObj name="Acrobat Document" r:id="rId6" imgW="4019530" imgH="2205916" progId="AcroExch.Document.DC">
                  <p:embed/>
                  <p:pic>
                    <p:nvPicPr>
                      <p:cNvPr id="0" name=""/>
                      <p:cNvPicPr/>
                      <p:nvPr/>
                    </p:nvPicPr>
                    <p:blipFill>
                      <a:blip r:embed="rId7"/>
                      <a:stretch>
                        <a:fillRect/>
                      </a:stretch>
                    </p:blipFill>
                    <p:spPr>
                      <a:xfrm>
                        <a:off x="60960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366481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876BA21-6E6F-4B88-BAFF-4D91CC4E2B58}"/>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B876BA21-6E6F-4B88-BAFF-4D91CC4E2B5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CD0FBCE-0869-47CB-81D4-485B64851171}"/>
              </a:ext>
            </a:extLst>
          </p:cNvPr>
          <p:cNvGraphicFramePr>
            <a:graphicFrameLocks noChangeAspect="1"/>
          </p:cNvGraphicFramePr>
          <p:nvPr>
            <p:extLst>
              <p:ext uri="{D42A27DB-BD31-4B8C-83A1-F6EECF244321}">
                <p14:modId xmlns:p14="http://schemas.microsoft.com/office/powerpoint/2010/main" val="4294292687"/>
              </p:ext>
            </p:extLst>
          </p:nvPr>
        </p:nvGraphicFramePr>
        <p:xfrm>
          <a:off x="1908128" y="1720321"/>
          <a:ext cx="8375744" cy="4802187"/>
        </p:xfrm>
        <a:graphic>
          <a:graphicData uri="http://schemas.openxmlformats.org/presentationml/2006/ole">
            <mc:AlternateContent xmlns:mc="http://schemas.openxmlformats.org/markup-compatibility/2006">
              <mc:Choice xmlns:v="urn:schemas-microsoft-com:vml" Requires="v">
                <p:oleObj spid="_x0000_s15382"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8128" y="1720321"/>
                        <a:ext cx="8375744" cy="4802187"/>
                      </a:xfrm>
                      <a:prstGeom prst="rect">
                        <a:avLst/>
                      </a:prstGeom>
                    </p:spPr>
                  </p:pic>
                </p:oleObj>
              </mc:Fallback>
            </mc:AlternateContent>
          </a:graphicData>
        </a:graphic>
      </p:graphicFrame>
    </p:spTree>
    <p:extLst>
      <p:ext uri="{BB962C8B-B14F-4D97-AF65-F5344CB8AC3E}">
        <p14:creationId xmlns:p14="http://schemas.microsoft.com/office/powerpoint/2010/main" val="1676253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26088ED-4D48-4047-BEBD-1DCB9E54BBE8}"/>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singlets/triplets</a:t>
                </a:r>
              </a:p>
            </p:txBody>
          </p:sp>
        </mc:Choice>
        <mc:Fallback xmlns="">
          <p:sp>
            <p:nvSpPr>
              <p:cNvPr id="2" name="Title 1">
                <a:extLst>
                  <a:ext uri="{FF2B5EF4-FFF2-40B4-BE49-F238E27FC236}">
                    <a16:creationId xmlns:a16="http://schemas.microsoft.com/office/drawing/2014/main" id="{126088ED-4D48-4047-BEBD-1DCB9E54BBE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6319A2C7-0862-4E7B-A92F-81E2A6B598EE}"/>
              </a:ext>
            </a:extLst>
          </p:cNvPr>
          <p:cNvGraphicFramePr>
            <a:graphicFrameLocks noChangeAspect="1"/>
          </p:cNvGraphicFramePr>
          <p:nvPr>
            <p:extLst>
              <p:ext uri="{D42A27DB-BD31-4B8C-83A1-F6EECF244321}">
                <p14:modId xmlns:p14="http://schemas.microsoft.com/office/powerpoint/2010/main" val="3072066911"/>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6428" name="Acrobat Document" r:id="rId4" imgW="3969741" imgH="2194432" progId="AcroExch.Document.DC">
                  <p:embed/>
                </p:oleObj>
              </mc:Choice>
              <mc:Fallback>
                <p:oleObj name="Acrobat Document" r:id="rId4" imgW="3969741" imgH="2194432"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F13877B8-706C-455B-9A6E-099EF1CC7614}"/>
              </a:ext>
            </a:extLst>
          </p:cNvPr>
          <p:cNvGraphicFramePr>
            <a:graphicFrameLocks noChangeAspect="1"/>
          </p:cNvGraphicFramePr>
          <p:nvPr>
            <p:extLst>
              <p:ext uri="{D42A27DB-BD31-4B8C-83A1-F6EECF244321}">
                <p14:modId xmlns:p14="http://schemas.microsoft.com/office/powerpoint/2010/main" val="3817952149"/>
              </p:ext>
            </p:extLst>
          </p:nvPr>
        </p:nvGraphicFramePr>
        <p:xfrm>
          <a:off x="6134100" y="1690688"/>
          <a:ext cx="5626100" cy="4802186"/>
        </p:xfrm>
        <a:graphic>
          <a:graphicData uri="http://schemas.openxmlformats.org/presentationml/2006/ole">
            <mc:AlternateContent xmlns:mc="http://schemas.openxmlformats.org/markup-compatibility/2006">
              <mc:Choice xmlns:v="urn:schemas-microsoft-com:vml" Requires="v">
                <p:oleObj spid="_x0000_s16429" name="Acrobat Document" r:id="rId6" imgW="3973571" imgH="2186777" progId="AcroExch.Document.DC">
                  <p:embed/>
                </p:oleObj>
              </mc:Choice>
              <mc:Fallback>
                <p:oleObj name="Acrobat Document" r:id="rId6" imgW="3973571" imgH="2186777" progId="AcroExch.Document.DC">
                  <p:embed/>
                  <p:pic>
                    <p:nvPicPr>
                      <p:cNvPr id="0" name=""/>
                      <p:cNvPicPr/>
                      <p:nvPr/>
                    </p:nvPicPr>
                    <p:blipFill>
                      <a:blip r:embed="rId7"/>
                      <a:stretch>
                        <a:fillRect/>
                      </a:stretch>
                    </p:blipFill>
                    <p:spPr>
                      <a:xfrm>
                        <a:off x="6134100" y="1690688"/>
                        <a:ext cx="5626100" cy="4802186"/>
                      </a:xfrm>
                      <a:prstGeom prst="rect">
                        <a:avLst/>
                      </a:prstGeom>
                    </p:spPr>
                  </p:pic>
                </p:oleObj>
              </mc:Fallback>
            </mc:AlternateContent>
          </a:graphicData>
        </a:graphic>
      </p:graphicFrame>
    </p:spTree>
    <p:extLst>
      <p:ext uri="{BB962C8B-B14F-4D97-AF65-F5344CB8AC3E}">
        <p14:creationId xmlns:p14="http://schemas.microsoft.com/office/powerpoint/2010/main" val="73484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687666-6CCF-4659-B6AD-132BA3FFB426}"/>
                  </a:ext>
                </a:extLst>
              </p:cNvPr>
              <p:cNvSpPr>
                <a:spLocks noGrp="1"/>
              </p:cNvSpPr>
              <p:nvPr>
                <p:ph idx="1"/>
              </p:nvPr>
            </p:nvSpPr>
            <p:spPr>
              <a:xfrm>
                <a:off x="838200" y="2209800"/>
                <a:ext cx="10515600" cy="396716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F687666-6CCF-4659-B6AD-132BA3FFB426}"/>
                  </a:ext>
                </a:extLst>
              </p:cNvPr>
              <p:cNvSpPr>
                <a:spLocks noGrp="1" noRot="1" noChangeAspect="1" noMove="1" noResize="1" noEditPoints="1" noAdjustHandles="1" noChangeArrowheads="1" noChangeShapeType="1" noTextEdit="1"/>
              </p:cNvSpPr>
              <p:nvPr>
                <p:ph idx="1"/>
              </p:nvPr>
            </p:nvSpPr>
            <p:spPr>
              <a:xfrm>
                <a:off x="838200" y="2209800"/>
                <a:ext cx="10515600" cy="396716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5704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7C0996-F047-46D6-9397-09BF8FDABF2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617C0996-F047-46D6-9397-09BF8FDABF2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307CB31-0101-4FB8-9F3D-82986B9E9633}"/>
              </a:ext>
            </a:extLst>
          </p:cNvPr>
          <p:cNvGraphicFramePr>
            <a:graphicFrameLocks noChangeAspect="1"/>
          </p:cNvGraphicFramePr>
          <p:nvPr>
            <p:extLst>
              <p:ext uri="{D42A27DB-BD31-4B8C-83A1-F6EECF244321}">
                <p14:modId xmlns:p14="http://schemas.microsoft.com/office/powerpoint/2010/main" val="2947013706"/>
              </p:ext>
            </p:extLst>
          </p:nvPr>
        </p:nvGraphicFramePr>
        <p:xfrm>
          <a:off x="1903413" y="1690688"/>
          <a:ext cx="8385174" cy="4807593"/>
        </p:xfrm>
        <a:graphic>
          <a:graphicData uri="http://schemas.openxmlformats.org/presentationml/2006/ole">
            <mc:AlternateContent xmlns:mc="http://schemas.openxmlformats.org/markup-compatibility/2006">
              <mc:Choice xmlns:v="urn:schemas-microsoft-com:vml" Requires="v">
                <p:oleObj spid="_x0000_s17430"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3413" y="1690688"/>
                        <a:ext cx="8385174" cy="4807593"/>
                      </a:xfrm>
                      <a:prstGeom prst="rect">
                        <a:avLst/>
                      </a:prstGeom>
                    </p:spPr>
                  </p:pic>
                </p:oleObj>
              </mc:Fallback>
            </mc:AlternateContent>
          </a:graphicData>
        </a:graphic>
      </p:graphicFrame>
    </p:spTree>
    <p:extLst>
      <p:ext uri="{BB962C8B-B14F-4D97-AF65-F5344CB8AC3E}">
        <p14:creationId xmlns:p14="http://schemas.microsoft.com/office/powerpoint/2010/main" val="3240516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6C06DF-E421-4EB6-A434-51A688A06DDD}"/>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36C06DF-E421-4EB6-A434-51A688A06DD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3CFB91C-9793-4BDA-9875-1359F50D2209}"/>
              </a:ext>
            </a:extLst>
          </p:cNvPr>
          <p:cNvGraphicFramePr>
            <a:graphicFrameLocks noChangeAspect="1"/>
          </p:cNvGraphicFramePr>
          <p:nvPr>
            <p:extLst>
              <p:ext uri="{D42A27DB-BD31-4B8C-83A1-F6EECF244321}">
                <p14:modId xmlns:p14="http://schemas.microsoft.com/office/powerpoint/2010/main" val="2503510357"/>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8474" name="Acrobat Document" r:id="rId4" imgW="3927994" imgH="2186777" progId="AcroExch.Document.DC">
                  <p:embed/>
                </p:oleObj>
              </mc:Choice>
              <mc:Fallback>
                <p:oleObj name="Acrobat Document" r:id="rId4" imgW="3927994" imgH="2186777"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739EC4D-386E-4CDB-8846-1DA7C17BE500}"/>
              </a:ext>
            </a:extLst>
          </p:cNvPr>
          <p:cNvGraphicFramePr>
            <a:graphicFrameLocks noChangeAspect="1"/>
          </p:cNvGraphicFramePr>
          <p:nvPr>
            <p:extLst>
              <p:ext uri="{D42A27DB-BD31-4B8C-83A1-F6EECF244321}">
                <p14:modId xmlns:p14="http://schemas.microsoft.com/office/powerpoint/2010/main" val="570305934"/>
              </p:ext>
            </p:extLst>
          </p:nvPr>
        </p:nvGraphicFramePr>
        <p:xfrm>
          <a:off x="6096001" y="1693863"/>
          <a:ext cx="5257800" cy="4799012"/>
        </p:xfrm>
        <a:graphic>
          <a:graphicData uri="http://schemas.openxmlformats.org/presentationml/2006/ole">
            <mc:AlternateContent xmlns:mc="http://schemas.openxmlformats.org/markup-compatibility/2006">
              <mc:Choice xmlns:v="urn:schemas-microsoft-com:vml" Requires="v">
                <p:oleObj spid="_x0000_s18475" name="Acrobat Document" r:id="rId6" imgW="3787052" imgH="2182949" progId="AcroExch.Document.DC">
                  <p:embed/>
                </p:oleObj>
              </mc:Choice>
              <mc:Fallback>
                <p:oleObj name="Acrobat Document" r:id="rId6" imgW="3787052" imgH="2182949" progId="AcroExch.Document.DC">
                  <p:embed/>
                  <p:pic>
                    <p:nvPicPr>
                      <p:cNvPr id="0" name=""/>
                      <p:cNvPicPr/>
                      <p:nvPr/>
                    </p:nvPicPr>
                    <p:blipFill>
                      <a:blip r:embed="rId7"/>
                      <a:stretch>
                        <a:fillRect/>
                      </a:stretch>
                    </p:blipFill>
                    <p:spPr>
                      <a:xfrm>
                        <a:off x="6096001" y="1693863"/>
                        <a:ext cx="5257800" cy="4799012"/>
                      </a:xfrm>
                      <a:prstGeom prst="rect">
                        <a:avLst/>
                      </a:prstGeom>
                    </p:spPr>
                  </p:pic>
                </p:oleObj>
              </mc:Fallback>
            </mc:AlternateContent>
          </a:graphicData>
        </a:graphic>
      </p:graphicFrame>
    </p:spTree>
    <p:extLst>
      <p:ext uri="{BB962C8B-B14F-4D97-AF65-F5344CB8AC3E}">
        <p14:creationId xmlns:p14="http://schemas.microsoft.com/office/powerpoint/2010/main" val="260599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EABE6F1-A88D-4876-B9A7-8BE972A4440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5EABE6F1-A88D-4876-B9A7-8BE972A4440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871F1AA0-E9A2-4907-8DD7-7C27B9C545D9}"/>
              </a:ext>
            </a:extLst>
          </p:cNvPr>
          <p:cNvGraphicFramePr>
            <a:graphicFrameLocks noChangeAspect="1"/>
          </p:cNvGraphicFramePr>
          <p:nvPr>
            <p:extLst>
              <p:ext uri="{D42A27DB-BD31-4B8C-83A1-F6EECF244321}">
                <p14:modId xmlns:p14="http://schemas.microsoft.com/office/powerpoint/2010/main" val="3669876525"/>
              </p:ext>
            </p:extLst>
          </p:nvPr>
        </p:nvGraphicFramePr>
        <p:xfrm>
          <a:off x="838200" y="4195763"/>
          <a:ext cx="5257800" cy="2339445"/>
        </p:xfrm>
        <a:graphic>
          <a:graphicData uri="http://schemas.openxmlformats.org/presentationml/2006/ole">
            <mc:AlternateContent xmlns:mc="http://schemas.openxmlformats.org/markup-compatibility/2006">
              <mc:Choice xmlns:v="urn:schemas-microsoft-com:vml" Requires="v">
                <p:oleObj spid="_x0000_s19538"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195763"/>
                        <a:ext cx="5257800" cy="233944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2D22CBF-53FE-4E47-9164-2C8C35D8BF2F}"/>
              </a:ext>
            </a:extLst>
          </p:cNvPr>
          <p:cNvGraphicFramePr>
            <a:graphicFrameLocks noChangeAspect="1"/>
          </p:cNvGraphicFramePr>
          <p:nvPr>
            <p:extLst>
              <p:ext uri="{D42A27DB-BD31-4B8C-83A1-F6EECF244321}">
                <p14:modId xmlns:p14="http://schemas.microsoft.com/office/powerpoint/2010/main" val="3196343998"/>
              </p:ext>
            </p:extLst>
          </p:nvPr>
        </p:nvGraphicFramePr>
        <p:xfrm>
          <a:off x="838200" y="1690688"/>
          <a:ext cx="5257800" cy="2339445"/>
        </p:xfrm>
        <a:graphic>
          <a:graphicData uri="http://schemas.openxmlformats.org/presentationml/2006/ole">
            <mc:AlternateContent xmlns:mc="http://schemas.openxmlformats.org/markup-compatibility/2006">
              <mc:Choice xmlns:v="urn:schemas-microsoft-com:vml" Requires="v">
                <p:oleObj spid="_x0000_s19539" name="Acrobat Document" r:id="rId6" imgW="4026807" imgH="2198260" progId="AcroExch.Document.DC">
                  <p:embed/>
                </p:oleObj>
              </mc:Choice>
              <mc:Fallback>
                <p:oleObj name="Acrobat Document" r:id="rId6" imgW="4026807" imgH="2198260" progId="AcroExch.Document.DC">
                  <p:embed/>
                  <p:pic>
                    <p:nvPicPr>
                      <p:cNvPr id="0" name=""/>
                      <p:cNvPicPr/>
                      <p:nvPr/>
                    </p:nvPicPr>
                    <p:blipFill>
                      <a:blip r:embed="rId7"/>
                      <a:stretch>
                        <a:fillRect/>
                      </a:stretch>
                    </p:blipFill>
                    <p:spPr>
                      <a:xfrm>
                        <a:off x="838200" y="1690688"/>
                        <a:ext cx="5257800" cy="233944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F0FDCCC-B11C-4D8D-846F-027A500F0E22}"/>
              </a:ext>
            </a:extLst>
          </p:cNvPr>
          <p:cNvGraphicFramePr>
            <a:graphicFrameLocks noChangeAspect="1"/>
          </p:cNvGraphicFramePr>
          <p:nvPr>
            <p:extLst>
              <p:ext uri="{D42A27DB-BD31-4B8C-83A1-F6EECF244321}">
                <p14:modId xmlns:p14="http://schemas.microsoft.com/office/powerpoint/2010/main" val="3169342116"/>
              </p:ext>
            </p:extLst>
          </p:nvPr>
        </p:nvGraphicFramePr>
        <p:xfrm>
          <a:off x="6096000" y="4195763"/>
          <a:ext cx="5257800" cy="2339445"/>
        </p:xfrm>
        <a:graphic>
          <a:graphicData uri="http://schemas.openxmlformats.org/presentationml/2006/ole">
            <mc:AlternateContent xmlns:mc="http://schemas.openxmlformats.org/markup-compatibility/2006">
              <mc:Choice xmlns:v="urn:schemas-microsoft-com:vml" Requires="v">
                <p:oleObj spid="_x0000_s19540"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0" y="4195763"/>
                        <a:ext cx="5257800" cy="233944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2992989-B4E9-4D9D-9032-1337293C10A7}"/>
              </a:ext>
            </a:extLst>
          </p:cNvPr>
          <p:cNvGraphicFramePr>
            <a:graphicFrameLocks noChangeAspect="1"/>
          </p:cNvGraphicFramePr>
          <p:nvPr>
            <p:extLst>
              <p:ext uri="{D42A27DB-BD31-4B8C-83A1-F6EECF244321}">
                <p14:modId xmlns:p14="http://schemas.microsoft.com/office/powerpoint/2010/main" val="2714205600"/>
              </p:ext>
            </p:extLst>
          </p:nvPr>
        </p:nvGraphicFramePr>
        <p:xfrm>
          <a:off x="6096001" y="1690688"/>
          <a:ext cx="5257800" cy="2339445"/>
        </p:xfrm>
        <a:graphic>
          <a:graphicData uri="http://schemas.openxmlformats.org/presentationml/2006/ole">
            <mc:AlternateContent xmlns:mc="http://schemas.openxmlformats.org/markup-compatibility/2006">
              <mc:Choice xmlns:v="urn:schemas-microsoft-com:vml" Requires="v">
                <p:oleObj spid="_x0000_s19541" name="Acrobat Document" r:id="rId10" imgW="4202219" imgH="2175294" progId="AcroExch.Document.DC">
                  <p:embed/>
                </p:oleObj>
              </mc:Choice>
              <mc:Fallback>
                <p:oleObj name="Acrobat Document" r:id="rId10" imgW="4202219" imgH="2175294" progId="AcroExch.Document.DC">
                  <p:embed/>
                  <p:pic>
                    <p:nvPicPr>
                      <p:cNvPr id="0" name=""/>
                      <p:cNvPicPr/>
                      <p:nvPr/>
                    </p:nvPicPr>
                    <p:blipFill>
                      <a:blip r:embed="rId11"/>
                      <a:stretch>
                        <a:fillRect/>
                      </a:stretch>
                    </p:blipFill>
                    <p:spPr>
                      <a:xfrm>
                        <a:off x="6096001" y="1690688"/>
                        <a:ext cx="5257800" cy="2339445"/>
                      </a:xfrm>
                      <a:prstGeom prst="rect">
                        <a:avLst/>
                      </a:prstGeom>
                    </p:spPr>
                  </p:pic>
                </p:oleObj>
              </mc:Fallback>
            </mc:AlternateContent>
          </a:graphicData>
        </a:graphic>
      </p:graphicFrame>
    </p:spTree>
    <p:extLst>
      <p:ext uri="{BB962C8B-B14F-4D97-AF65-F5344CB8AC3E}">
        <p14:creationId xmlns:p14="http://schemas.microsoft.com/office/powerpoint/2010/main" val="161070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ED3C7C-3CF5-4DFB-BE03-4E669DDA31C6}"/>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singlets/triplets</a:t>
                </a:r>
              </a:p>
            </p:txBody>
          </p:sp>
        </mc:Choice>
        <mc:Fallback xmlns="">
          <p:sp>
            <p:nvSpPr>
              <p:cNvPr id="2" name="Title 1">
                <a:extLst>
                  <a:ext uri="{FF2B5EF4-FFF2-40B4-BE49-F238E27FC236}">
                    <a16:creationId xmlns:a16="http://schemas.microsoft.com/office/drawing/2014/main" id="{EAED3C7C-3CF5-4DFB-BE03-4E669DDA31C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E8672BD-2C06-4F4F-9EB5-DF9E84E481A6}"/>
              </a:ext>
            </a:extLst>
          </p:cNvPr>
          <p:cNvGraphicFramePr>
            <a:graphicFrameLocks noChangeAspect="1"/>
          </p:cNvGraphicFramePr>
          <p:nvPr>
            <p:extLst>
              <p:ext uri="{D42A27DB-BD31-4B8C-83A1-F6EECF244321}">
                <p14:modId xmlns:p14="http://schemas.microsoft.com/office/powerpoint/2010/main" val="78751591"/>
              </p:ext>
            </p:extLst>
          </p:nvPr>
        </p:nvGraphicFramePr>
        <p:xfrm>
          <a:off x="838200" y="1690688"/>
          <a:ext cx="3965575" cy="2182812"/>
        </p:xfrm>
        <a:graphic>
          <a:graphicData uri="http://schemas.openxmlformats.org/presentationml/2006/ole">
            <mc:AlternateContent xmlns:mc="http://schemas.openxmlformats.org/markup-compatibility/2006">
              <mc:Choice xmlns:v="urn:schemas-microsoft-com:vml" Requires="v">
                <p:oleObj spid="_x0000_s20542" name="Acrobat Document" r:id="rId4" imgW="3965911" imgH="2182949" progId="AcroExch.Document.DC">
                  <p:embed/>
                </p:oleObj>
              </mc:Choice>
              <mc:Fallback>
                <p:oleObj name="Acrobat Document" r:id="rId4" imgW="3965911" imgH="2182949" progId="AcroExch.Document.DC">
                  <p:embed/>
                  <p:pic>
                    <p:nvPicPr>
                      <p:cNvPr id="0" name=""/>
                      <p:cNvPicPr/>
                      <p:nvPr/>
                    </p:nvPicPr>
                    <p:blipFill>
                      <a:blip r:embed="rId5"/>
                      <a:stretch>
                        <a:fillRect/>
                      </a:stretch>
                    </p:blipFill>
                    <p:spPr>
                      <a:xfrm>
                        <a:off x="838200" y="1690688"/>
                        <a:ext cx="3965575" cy="218281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0A051429-6E01-464C-9248-BF5A6C3BF6FD}"/>
              </a:ext>
            </a:extLst>
          </p:cNvPr>
          <p:cNvGraphicFramePr>
            <a:graphicFrameLocks noChangeAspect="1"/>
          </p:cNvGraphicFramePr>
          <p:nvPr>
            <p:extLst>
              <p:ext uri="{D42A27DB-BD31-4B8C-83A1-F6EECF244321}">
                <p14:modId xmlns:p14="http://schemas.microsoft.com/office/powerpoint/2010/main" val="3840231068"/>
              </p:ext>
            </p:extLst>
          </p:nvPr>
        </p:nvGraphicFramePr>
        <p:xfrm>
          <a:off x="7372350" y="1690688"/>
          <a:ext cx="3981450" cy="2198687"/>
        </p:xfrm>
        <a:graphic>
          <a:graphicData uri="http://schemas.openxmlformats.org/presentationml/2006/ole">
            <mc:AlternateContent xmlns:mc="http://schemas.openxmlformats.org/markup-compatibility/2006">
              <mc:Choice xmlns:v="urn:schemas-microsoft-com:vml" Requires="v">
                <p:oleObj spid="_x0000_s20543" name="Acrobat Document" r:id="rId6" imgW="3981231" imgH="2198260" progId="AcroExch.Document.DC">
                  <p:embed/>
                </p:oleObj>
              </mc:Choice>
              <mc:Fallback>
                <p:oleObj name="Acrobat Document" r:id="rId6" imgW="3981231" imgH="2198260" progId="AcroExch.Document.DC">
                  <p:embed/>
                  <p:pic>
                    <p:nvPicPr>
                      <p:cNvPr id="0" name=""/>
                      <p:cNvPicPr/>
                      <p:nvPr/>
                    </p:nvPicPr>
                    <p:blipFill>
                      <a:blip r:embed="rId7"/>
                      <a:stretch>
                        <a:fillRect/>
                      </a:stretch>
                    </p:blipFill>
                    <p:spPr>
                      <a:xfrm>
                        <a:off x="7372350" y="1690688"/>
                        <a:ext cx="3981450" cy="219868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41C204E-09AA-44E1-A51D-1DE5F281E111}"/>
              </a:ext>
            </a:extLst>
          </p:cNvPr>
          <p:cNvGraphicFramePr>
            <a:graphicFrameLocks noChangeAspect="1"/>
          </p:cNvGraphicFramePr>
          <p:nvPr>
            <p:extLst>
              <p:ext uri="{D42A27DB-BD31-4B8C-83A1-F6EECF244321}">
                <p14:modId xmlns:p14="http://schemas.microsoft.com/office/powerpoint/2010/main" val="2516388170"/>
              </p:ext>
            </p:extLst>
          </p:nvPr>
        </p:nvGraphicFramePr>
        <p:xfrm>
          <a:off x="4170363" y="4321175"/>
          <a:ext cx="3787775" cy="2171700"/>
        </p:xfrm>
        <a:graphic>
          <a:graphicData uri="http://schemas.openxmlformats.org/presentationml/2006/ole">
            <mc:AlternateContent xmlns:mc="http://schemas.openxmlformats.org/markup-compatibility/2006">
              <mc:Choice xmlns:v="urn:schemas-microsoft-com:vml" Requires="v">
                <p:oleObj spid="_x0000_s20544"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4170363" y="4321175"/>
                        <a:ext cx="3787775" cy="2171700"/>
                      </a:xfrm>
                      <a:prstGeom prst="rect">
                        <a:avLst/>
                      </a:prstGeom>
                    </p:spPr>
                  </p:pic>
                </p:oleObj>
              </mc:Fallback>
            </mc:AlternateContent>
          </a:graphicData>
        </a:graphic>
      </p:graphicFrame>
    </p:spTree>
    <p:extLst>
      <p:ext uri="{BB962C8B-B14F-4D97-AF65-F5344CB8AC3E}">
        <p14:creationId xmlns:p14="http://schemas.microsoft.com/office/powerpoint/2010/main" val="314964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66841D6-C178-4267-884E-3D1FB25B8B0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266841D6-C178-4267-884E-3D1FB25B8B01}"/>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40EAB1D-0C1D-4061-B2EA-3A164B3038EA}"/>
              </a:ext>
            </a:extLst>
          </p:cNvPr>
          <p:cNvGraphicFramePr>
            <a:graphicFrameLocks noChangeAspect="1"/>
          </p:cNvGraphicFramePr>
          <p:nvPr>
            <p:extLst>
              <p:ext uri="{D42A27DB-BD31-4B8C-83A1-F6EECF244321}">
                <p14:modId xmlns:p14="http://schemas.microsoft.com/office/powerpoint/2010/main" val="4247440270"/>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21546"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096001"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657F97D-38D7-4B14-80E1-DE400338E392}"/>
              </a:ext>
            </a:extLst>
          </p:cNvPr>
          <p:cNvGraphicFramePr>
            <a:graphicFrameLocks noChangeAspect="1"/>
          </p:cNvGraphicFramePr>
          <p:nvPr>
            <p:extLst>
              <p:ext uri="{D42A27DB-BD31-4B8C-83A1-F6EECF244321}">
                <p14:modId xmlns:p14="http://schemas.microsoft.com/office/powerpoint/2010/main" val="1654894466"/>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21547" name="Acrobat Document" r:id="rId6" imgW="3916504" imgH="2213571" progId="AcroExch.Document.DC">
                  <p:embed/>
                </p:oleObj>
              </mc:Choice>
              <mc:Fallback>
                <p:oleObj name="Acrobat Document" r:id="rId6" imgW="3916504" imgH="2213571"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22893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16D7275-4163-434B-99B5-36247C58A17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816D7275-4163-434B-99B5-36247C58A17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21097E5-5664-4AC3-9070-859CC44587A8}"/>
              </a:ext>
            </a:extLst>
          </p:cNvPr>
          <p:cNvGraphicFramePr>
            <a:graphicFrameLocks noChangeAspect="1"/>
          </p:cNvGraphicFramePr>
          <p:nvPr>
            <p:extLst>
              <p:ext uri="{D42A27DB-BD31-4B8C-83A1-F6EECF244321}">
                <p14:modId xmlns:p14="http://schemas.microsoft.com/office/powerpoint/2010/main" val="393610562"/>
              </p:ext>
            </p:extLst>
          </p:nvPr>
        </p:nvGraphicFramePr>
        <p:xfrm>
          <a:off x="838200" y="4144433"/>
          <a:ext cx="5257800" cy="2348442"/>
        </p:xfrm>
        <a:graphic>
          <a:graphicData uri="http://schemas.openxmlformats.org/presentationml/2006/ole">
            <mc:AlternateContent xmlns:mc="http://schemas.openxmlformats.org/markup-compatibility/2006">
              <mc:Choice xmlns:v="urn:schemas-microsoft-com:vml" Requires="v">
                <p:oleObj spid="_x0000_s22610"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144433"/>
                        <a:ext cx="5257800" cy="234844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5799EEC-93EF-4FE1-82FB-D38EC87596BF}"/>
              </a:ext>
            </a:extLst>
          </p:cNvPr>
          <p:cNvGraphicFramePr>
            <a:graphicFrameLocks noChangeAspect="1"/>
          </p:cNvGraphicFramePr>
          <p:nvPr>
            <p:extLst>
              <p:ext uri="{D42A27DB-BD31-4B8C-83A1-F6EECF244321}">
                <p14:modId xmlns:p14="http://schemas.microsoft.com/office/powerpoint/2010/main" val="1534050013"/>
              </p:ext>
            </p:extLst>
          </p:nvPr>
        </p:nvGraphicFramePr>
        <p:xfrm>
          <a:off x="838200" y="1690688"/>
          <a:ext cx="5257800" cy="2271712"/>
        </p:xfrm>
        <a:graphic>
          <a:graphicData uri="http://schemas.openxmlformats.org/presentationml/2006/ole">
            <mc:AlternateContent xmlns:mc="http://schemas.openxmlformats.org/markup-compatibility/2006">
              <mc:Choice xmlns:v="urn:schemas-microsoft-com:vml" Requires="v">
                <p:oleObj spid="_x0000_s22611" name="Acrobat Document" r:id="rId6" imgW="3939484" imgH="2175294" progId="AcroExch.Document.DC">
                  <p:embed/>
                </p:oleObj>
              </mc:Choice>
              <mc:Fallback>
                <p:oleObj name="Acrobat Document" r:id="rId6" imgW="3939484" imgH="2175294" progId="AcroExch.Document.DC">
                  <p:embed/>
                  <p:pic>
                    <p:nvPicPr>
                      <p:cNvPr id="0" name=""/>
                      <p:cNvPicPr/>
                      <p:nvPr/>
                    </p:nvPicPr>
                    <p:blipFill>
                      <a:blip r:embed="rId7"/>
                      <a:stretch>
                        <a:fillRect/>
                      </a:stretch>
                    </p:blipFill>
                    <p:spPr>
                      <a:xfrm>
                        <a:off x="838200" y="1690688"/>
                        <a:ext cx="5257800" cy="22717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9A99435-6DE1-487E-B6BB-036BE74741BC}"/>
              </a:ext>
            </a:extLst>
          </p:cNvPr>
          <p:cNvGraphicFramePr>
            <a:graphicFrameLocks noChangeAspect="1"/>
          </p:cNvGraphicFramePr>
          <p:nvPr>
            <p:extLst>
              <p:ext uri="{D42A27DB-BD31-4B8C-83A1-F6EECF244321}">
                <p14:modId xmlns:p14="http://schemas.microsoft.com/office/powerpoint/2010/main" val="3389440731"/>
              </p:ext>
            </p:extLst>
          </p:nvPr>
        </p:nvGraphicFramePr>
        <p:xfrm>
          <a:off x="6096001" y="4144433"/>
          <a:ext cx="5257800" cy="2348442"/>
        </p:xfrm>
        <a:graphic>
          <a:graphicData uri="http://schemas.openxmlformats.org/presentationml/2006/ole">
            <mc:AlternateContent xmlns:mc="http://schemas.openxmlformats.org/markup-compatibility/2006">
              <mc:Choice xmlns:v="urn:schemas-microsoft-com:vml" Requires="v">
                <p:oleObj spid="_x0000_s22612"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1" y="4144433"/>
                        <a:ext cx="5257800" cy="234844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8759383-1141-4A8A-9EE9-ED896CEA4B0A}"/>
              </a:ext>
            </a:extLst>
          </p:cNvPr>
          <p:cNvGraphicFramePr>
            <a:graphicFrameLocks noChangeAspect="1"/>
          </p:cNvGraphicFramePr>
          <p:nvPr>
            <p:extLst>
              <p:ext uri="{D42A27DB-BD31-4B8C-83A1-F6EECF244321}">
                <p14:modId xmlns:p14="http://schemas.microsoft.com/office/powerpoint/2010/main" val="179145715"/>
              </p:ext>
            </p:extLst>
          </p:nvPr>
        </p:nvGraphicFramePr>
        <p:xfrm>
          <a:off x="6096001" y="1686719"/>
          <a:ext cx="5257800" cy="2271711"/>
        </p:xfrm>
        <a:graphic>
          <a:graphicData uri="http://schemas.openxmlformats.org/presentationml/2006/ole">
            <mc:AlternateContent xmlns:mc="http://schemas.openxmlformats.org/markup-compatibility/2006">
              <mc:Choice xmlns:v="urn:schemas-microsoft-com:vml" Requires="v">
                <p:oleObj spid="_x0000_s22613" name="Acrobat Document" r:id="rId10" imgW="3985061" imgH="2182949" progId="AcroExch.Document.DC">
                  <p:embed/>
                </p:oleObj>
              </mc:Choice>
              <mc:Fallback>
                <p:oleObj name="Acrobat Document" r:id="rId10" imgW="3985061" imgH="2182949" progId="AcroExch.Document.DC">
                  <p:embed/>
                  <p:pic>
                    <p:nvPicPr>
                      <p:cNvPr id="0" name=""/>
                      <p:cNvPicPr/>
                      <p:nvPr/>
                    </p:nvPicPr>
                    <p:blipFill>
                      <a:blip r:embed="rId11"/>
                      <a:stretch>
                        <a:fillRect/>
                      </a:stretch>
                    </p:blipFill>
                    <p:spPr>
                      <a:xfrm>
                        <a:off x="6096001" y="1686719"/>
                        <a:ext cx="5257800" cy="2271711"/>
                      </a:xfrm>
                      <a:prstGeom prst="rect">
                        <a:avLst/>
                      </a:prstGeom>
                    </p:spPr>
                  </p:pic>
                </p:oleObj>
              </mc:Fallback>
            </mc:AlternateContent>
          </a:graphicData>
        </a:graphic>
      </p:graphicFrame>
    </p:spTree>
    <p:extLst>
      <p:ext uri="{BB962C8B-B14F-4D97-AF65-F5344CB8AC3E}">
        <p14:creationId xmlns:p14="http://schemas.microsoft.com/office/powerpoint/2010/main" val="29425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489B-6C20-4EF3-8C24-BA5713C20A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A3C3E0B-A65D-4750-B4E6-EC2192696732}"/>
              </a:ext>
            </a:extLst>
          </p:cNvPr>
          <p:cNvSpPr>
            <a:spLocks noGrp="1"/>
          </p:cNvSpPr>
          <p:nvPr>
            <p:ph idx="1"/>
          </p:nvPr>
        </p:nvSpPr>
        <p:spPr/>
        <p:txBody>
          <a:bodyPr/>
          <a:lstStyle/>
          <a:p>
            <a:pPr marL="0" indent="0">
              <a:buNone/>
            </a:pPr>
            <a:r>
              <a:rPr lang="en-US" dirty="0"/>
              <a:t>Using the MCLZ method, cross sections were calculated for Ne and Mg ions colliding with H and He atoms, and capturing the atoms’ electron.</a:t>
            </a:r>
          </a:p>
          <a:p>
            <a:pPr marL="0" indent="0">
              <a:buNone/>
            </a:pPr>
            <a:endParaRPr lang="en-US" dirty="0"/>
          </a:p>
          <a:p>
            <a:pPr marL="0" indent="0">
              <a:buNone/>
            </a:pPr>
            <a:r>
              <a:rPr lang="en-US" dirty="0"/>
              <a:t>The cross sections were compared to other theoretical and experimental results where available.</a:t>
            </a:r>
          </a:p>
          <a:p>
            <a:pPr marL="0" indent="0">
              <a:buNone/>
            </a:pPr>
            <a:endParaRPr lang="en-US" dirty="0"/>
          </a:p>
          <a:p>
            <a:pPr marL="0" indent="0">
              <a:buNone/>
            </a:pPr>
            <a:r>
              <a:rPr lang="en-US" dirty="0"/>
              <a:t>It was determined that the results here were in reasonably close agreement with the compared data. And thus, the MCLZ method gives a good estimation of SEC cross sections.</a:t>
            </a:r>
          </a:p>
        </p:txBody>
      </p:sp>
    </p:spTree>
    <p:extLst>
      <p:ext uri="{BB962C8B-B14F-4D97-AF65-F5344CB8AC3E}">
        <p14:creationId xmlns:p14="http://schemas.microsoft.com/office/powerpoint/2010/main" val="3626216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B7E776-A06F-4D7D-B4C4-790C424A062B}"/>
                  </a:ext>
                </a:extLst>
              </p:cNvPr>
              <p:cNvSpPr>
                <a:spLocks noGrp="1"/>
              </p:cNvSpPr>
              <p:nvPr>
                <p:ph type="title"/>
              </p:nvPr>
            </p:nvSpPr>
            <p:spPr/>
            <p:txBody>
              <a:bodyPr/>
              <a:lstStyle/>
              <a:p>
                <a14:m>
                  <m:oMath xmlns:m="http://schemas.openxmlformats.org/officeDocument/2006/math">
                    <m:r>
                      <m:rPr>
                        <m:sty m:val="p"/>
                      </m:rPr>
                      <a:rPr lang="en-US" i="0" dirty="0" smtClean="0">
                        <a:latin typeface="Cambria Math" panose="02040503050406030204" pitchFamily="18" charset="0"/>
                      </a:rPr>
                      <m:t>Fe</m:t>
                    </m:r>
                  </m:oMath>
                </a14:m>
                <a:r>
                  <a:rPr lang="en-US" dirty="0"/>
                  <a:t> with </a:t>
                </a:r>
                <a14:m>
                  <m:oMath xmlns:m="http://schemas.openxmlformats.org/officeDocument/2006/math">
                    <m:r>
                      <m:rPr>
                        <m:sty m:val="p"/>
                      </m:rPr>
                      <a:rPr lang="en-US" i="0" dirty="0" smtClean="0">
                        <a:latin typeface="Cambria Math" panose="02040503050406030204" pitchFamily="18" charset="0"/>
                      </a:rPr>
                      <m:t>H</m:t>
                    </m:r>
                  </m:oMath>
                </a14:m>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 </a:t>
                </a:r>
                <a14:m>
                  <m:oMath xmlns:m="http://schemas.openxmlformats.org/officeDocument/2006/math">
                    <m:r>
                      <m:rPr>
                        <m:sty m:val="p"/>
                      </m:rPr>
                      <a:rPr lang="en-US" i="0" dirty="0" smtClean="0">
                        <a:latin typeface="Cambria Math" panose="02040503050406030204" pitchFamily="18" charset="0"/>
                      </a:rPr>
                      <m:t>He</m:t>
                    </m:r>
                  </m:oMath>
                </a14:m>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O</m:t>
                    </m:r>
                  </m:oMath>
                </a14:m>
                <a:r>
                  <a:rPr lang="en-US" dirty="0"/>
                  <a:t>, </a:t>
                </a:r>
                <a14:m>
                  <m:oMath xmlns:m="http://schemas.openxmlformats.org/officeDocument/2006/math">
                    <m:r>
                      <m:rPr>
                        <m:sty m:val="p"/>
                      </m:rPr>
                      <a:rPr lang="en-US" i="0" dirty="0" smtClean="0">
                        <a:latin typeface="Cambria Math" panose="02040503050406030204" pitchFamily="18" charset="0"/>
                      </a:rPr>
                      <m:t>CO</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m:rPr>
                            <m:sty m:val="p"/>
                          </m:rPr>
                          <a:rPr lang="en-US" b="0" i="0" dirty="0" smtClean="0">
                            <a:latin typeface="Cambria Math" panose="02040503050406030204" pitchFamily="18" charset="0"/>
                          </a:rPr>
                          <m:t>C</m:t>
                        </m:r>
                        <m:r>
                          <m:rPr>
                            <m:sty m:val="p"/>
                          </m:rPr>
                          <a:rPr lang="en-US" i="0" dirty="0" smtClean="0">
                            <a:latin typeface="Cambria Math" panose="02040503050406030204" pitchFamily="18" charset="0"/>
                          </a:rPr>
                          <m:t>O</m:t>
                        </m:r>
                      </m:e>
                      <m:sub>
                        <m:r>
                          <a:rPr lang="en-US" i="1" dirty="0" smtClean="0">
                            <a:latin typeface="Cambria Math" panose="02040503050406030204" pitchFamily="18" charset="0"/>
                          </a:rPr>
                          <m:t>2</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N</m:t>
                        </m:r>
                      </m:e>
                      <m:sub>
                        <m:r>
                          <a:rPr lang="en-US" i="1" dirty="0" smtClean="0">
                            <a:latin typeface="Cambria Math" panose="02040503050406030204" pitchFamily="18" charset="0"/>
                          </a:rPr>
                          <m:t>2</m:t>
                        </m:r>
                      </m:sub>
                    </m:sSub>
                  </m:oMath>
                </a14:m>
                <a:endParaRPr lang="en-US" dirty="0"/>
              </a:p>
            </p:txBody>
          </p:sp>
        </mc:Choice>
        <mc:Fallback xmlns="">
          <p:sp>
            <p:nvSpPr>
              <p:cNvPr id="2" name="Title 1">
                <a:extLst>
                  <a:ext uri="{FF2B5EF4-FFF2-40B4-BE49-F238E27FC236}">
                    <a16:creationId xmlns:a16="http://schemas.microsoft.com/office/drawing/2014/main" id="{E3B7E776-A06F-4D7D-B4C4-790C424A062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3306D3-342D-4B97-B21E-1B7328D98651}"/>
                  </a:ext>
                </a:extLst>
              </p:cNvPr>
              <p:cNvSpPr>
                <a:spLocks noGrp="1"/>
              </p:cNvSpPr>
              <p:nvPr>
                <p:ph idx="1"/>
              </p:nvPr>
            </p:nvSpPr>
            <p:spPr/>
            <p:txBody>
              <a:bodyPr/>
              <a:lstStyle/>
              <a:p>
                <a:pPr marL="0" indent="0">
                  <a:buNone/>
                </a:pPr>
                <a:r>
                  <a:rPr lang="en-US" dirty="0"/>
                  <a:t>The MCLZ method is applied in calculating SEC cross sections for these systems. Thus, the same requirements exist here as for Ne and Mg discussed previously. However, there are certain atomic level data unavailable from NIST and other sources. Thus, it is necessary to perform steps to obtain these missing data. And in the case, a form of the quantum defect relation is employed: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𝜇</m:t>
                                      </m:r>
                                    </m:e>
                                  </m:d>
                                </m:e>
                                <m:sup>
                                  <m:r>
                                    <a:rPr lang="en-US" b="0" i="1" smtClean="0">
                                      <a:latin typeface="Cambria Math" panose="02040503050406030204" pitchFamily="18" charset="0"/>
                                    </a:rPr>
                                    <m:t>2</m:t>
                                  </m:r>
                                </m:sup>
                              </m:sSup>
                            </m:den>
                          </m:f>
                        </m:e>
                      </m:d>
                    </m:oMath>
                  </m:oMathPara>
                </a14:m>
                <a:endParaRPr lang="en-US" dirty="0"/>
              </a:p>
            </p:txBody>
          </p:sp>
        </mc:Choice>
        <mc:Fallback xmlns="">
          <p:sp>
            <p:nvSpPr>
              <p:cNvPr id="3" name="Content Placeholder 2">
                <a:extLst>
                  <a:ext uri="{FF2B5EF4-FFF2-40B4-BE49-F238E27FC236}">
                    <a16:creationId xmlns:a16="http://schemas.microsoft.com/office/drawing/2014/main" id="{393306D3-342D-4B97-B21E-1B7328D98651}"/>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8140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33AA43-9714-41BC-B937-8E6D6D470057}"/>
                  </a:ext>
                </a:extLst>
              </p:cNvPr>
              <p:cNvSpPr>
                <a:spLocks noGrp="1"/>
              </p:cNvSpPr>
              <p:nvPr>
                <p:ph idx="1"/>
              </p:nvPr>
            </p:nvSpPr>
            <p:spPr>
              <a:xfrm>
                <a:off x="838200" y="698500"/>
                <a:ext cx="10515600" cy="5478463"/>
              </a:xfrm>
            </p:spPr>
            <p:txBody>
              <a:bodyPr/>
              <a:lstStyle/>
              <a:p>
                <a:pPr marL="0" indent="0">
                  <a:buNone/>
                </a:pPr>
                <a:r>
                  <a:rPr lang="en-US" dirty="0"/>
                  <a:t>Rearranging the quantum defect relation yields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m:oMathPara>
                </a14:m>
                <a:endParaRPr lang="en-US" b="0" dirty="0"/>
              </a:p>
              <a:p>
                <a:pPr marL="0" indent="0">
                  <a:buNone/>
                </a:pPr>
                <a:endParaRPr lang="en-US" dirty="0"/>
              </a:p>
              <a:p>
                <a:pPr marL="0" indent="0">
                  <a:buNone/>
                </a:pPr>
                <a:r>
                  <a:rPr lang="en-US" dirty="0"/>
                  <a:t>This has two solutions. A plot of those solutions, for energies which are available, follows.</a:t>
                </a:r>
              </a:p>
            </p:txBody>
          </p:sp>
        </mc:Choice>
        <mc:Fallback xmlns="">
          <p:sp>
            <p:nvSpPr>
              <p:cNvPr id="3" name="Content Placeholder 2">
                <a:extLst>
                  <a:ext uri="{FF2B5EF4-FFF2-40B4-BE49-F238E27FC236}">
                    <a16:creationId xmlns:a16="http://schemas.microsoft.com/office/drawing/2014/main" id="{E733AA43-9714-41BC-B937-8E6D6D470057}"/>
                  </a:ext>
                </a:extLst>
              </p:cNvPr>
              <p:cNvSpPr>
                <a:spLocks noGrp="1" noRot="1" noChangeAspect="1" noMove="1" noResize="1" noEditPoints="1" noAdjustHandles="1" noChangeArrowheads="1" noChangeShapeType="1" noTextEdit="1"/>
              </p:cNvSpPr>
              <p:nvPr>
                <p:ph idx="1"/>
              </p:nvPr>
            </p:nvSpPr>
            <p:spPr>
              <a:xfrm>
                <a:off x="838200" y="698500"/>
                <a:ext cx="10515600" cy="5478463"/>
              </a:xfrm>
              <a:blipFill>
                <a:blip r:embed="rId2"/>
                <a:stretch>
                  <a:fillRect l="-1217" t="-1893" r="-1159"/>
                </a:stretch>
              </a:blipFill>
            </p:spPr>
            <p:txBody>
              <a:bodyPr/>
              <a:lstStyle/>
              <a:p>
                <a:r>
                  <a:rPr lang="en-US">
                    <a:noFill/>
                  </a:rPr>
                  <a:t> </a:t>
                </a:r>
              </a:p>
            </p:txBody>
          </p:sp>
        </mc:Fallback>
      </mc:AlternateContent>
    </p:spTree>
    <p:extLst>
      <p:ext uri="{BB962C8B-B14F-4D97-AF65-F5344CB8AC3E}">
        <p14:creationId xmlns:p14="http://schemas.microsoft.com/office/powerpoint/2010/main" val="1156969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D90B40-B78C-4AF0-BABE-4A5E17C7A513}"/>
              </a:ext>
            </a:extLst>
          </p:cNvPr>
          <p:cNvGraphicFramePr>
            <a:graphicFrameLocks noChangeAspect="1"/>
          </p:cNvGraphicFramePr>
          <p:nvPr>
            <p:extLst>
              <p:ext uri="{D42A27DB-BD31-4B8C-83A1-F6EECF244321}">
                <p14:modId xmlns:p14="http://schemas.microsoft.com/office/powerpoint/2010/main" val="173544544"/>
              </p:ext>
            </p:extLst>
          </p:nvPr>
        </p:nvGraphicFramePr>
        <p:xfrm>
          <a:off x="1661054" y="488420"/>
          <a:ext cx="8562445" cy="6041467"/>
        </p:xfrm>
        <a:graphic>
          <a:graphicData uri="http://schemas.openxmlformats.org/presentationml/2006/ole">
            <mc:AlternateContent xmlns:mc="http://schemas.openxmlformats.org/markup-compatibility/2006">
              <mc:Choice xmlns:v="urn:schemas-microsoft-com:vml" Requires="v">
                <p:oleObj spid="_x0000_s23574" name="Acrobat Document" r:id="rId3" imgW="3672537" imgH="2590602" progId="AcroExch.Document.DC">
                  <p:embed/>
                </p:oleObj>
              </mc:Choice>
              <mc:Fallback>
                <p:oleObj name="Acrobat Document" r:id="rId3" imgW="3672537" imgH="2590602" progId="AcroExch.Document.DC">
                  <p:embed/>
                  <p:pic>
                    <p:nvPicPr>
                      <p:cNvPr id="0" name=""/>
                      <p:cNvPicPr/>
                      <p:nvPr/>
                    </p:nvPicPr>
                    <p:blipFill>
                      <a:blip r:embed="rId4"/>
                      <a:stretch>
                        <a:fillRect/>
                      </a:stretch>
                    </p:blipFill>
                    <p:spPr>
                      <a:xfrm>
                        <a:off x="1661054" y="488420"/>
                        <a:ext cx="8562445" cy="6041467"/>
                      </a:xfrm>
                      <a:prstGeom prst="rect">
                        <a:avLst/>
                      </a:prstGeom>
                    </p:spPr>
                  </p:pic>
                </p:oleObj>
              </mc:Fallback>
            </mc:AlternateContent>
          </a:graphicData>
        </a:graphic>
      </p:graphicFrame>
    </p:spTree>
    <p:extLst>
      <p:ext uri="{BB962C8B-B14F-4D97-AF65-F5344CB8AC3E}">
        <p14:creationId xmlns:p14="http://schemas.microsoft.com/office/powerpoint/2010/main" val="291134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A783EA-AA75-48D6-A024-3A09C6BA817C}"/>
                  </a:ext>
                </a:extLst>
              </p:cNvPr>
              <p:cNvSpPr>
                <a:spLocks noGrp="1"/>
              </p:cNvSpPr>
              <p:nvPr>
                <p:ph idx="1"/>
              </p:nvPr>
            </p:nvSpPr>
            <p:spPr>
              <a:xfrm>
                <a:off x="838200" y="1807633"/>
                <a:ext cx="10515600" cy="436933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12+</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12+</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5BA783EA-AA75-48D6-A024-3A09C6BA817C}"/>
                  </a:ext>
                </a:extLst>
              </p:cNvPr>
              <p:cNvSpPr>
                <a:spLocks noGrp="1" noRot="1" noChangeAspect="1" noMove="1" noResize="1" noEditPoints="1" noAdjustHandles="1" noChangeArrowheads="1" noChangeShapeType="1" noTextEdit="1"/>
              </p:cNvSpPr>
              <p:nvPr>
                <p:ph idx="1"/>
              </p:nvPr>
            </p:nvSpPr>
            <p:spPr>
              <a:xfrm>
                <a:off x="838200" y="1807633"/>
                <a:ext cx="10515600" cy="436933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4397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1196B-78FA-4BE4-A33C-B70F07BBB4ED}"/>
                  </a:ext>
                </a:extLst>
              </p:cNvPr>
              <p:cNvSpPr>
                <a:spLocks noGrp="1"/>
              </p:cNvSpPr>
              <p:nvPr>
                <p:ph idx="1"/>
              </p:nvPr>
            </p:nvSpPr>
            <p:spPr>
              <a:xfrm>
                <a:off x="791633" y="1752600"/>
                <a:ext cx="10515600" cy="4610100"/>
              </a:xfrm>
            </p:spPr>
            <p:txBody>
              <a:bodyPr/>
              <a:lstStyle/>
              <a:p>
                <a:pPr marL="0" indent="0">
                  <a:buNone/>
                </a:pPr>
                <a:r>
                  <a:rPr lang="en-US" dirty="0"/>
                  <a:t>By plotting the given data, it is easy to see that the </a:t>
                </a:r>
                <a14:m>
                  <m:oMath xmlns:m="http://schemas.openxmlformats.org/officeDocument/2006/math">
                    <m:r>
                      <a:rPr lang="en-US" b="0" i="1" smtClean="0">
                        <a:latin typeface="Cambria Math" panose="02040503050406030204" pitchFamily="18" charset="0"/>
                      </a:rPr>
                      <m:t>ℓ</m:t>
                    </m:r>
                  </m:oMath>
                </a14:m>
                <a:r>
                  <a:rPr lang="en-US" dirty="0"/>
                  <a:t> values are linear. And by fitting a line, they intersect at zero. Thus, any missing </a:t>
                </a:r>
                <a14:m>
                  <m:oMath xmlns:m="http://schemas.openxmlformats.org/officeDocument/2006/math">
                    <m:r>
                      <a:rPr lang="en-US" b="0" i="1" smtClean="0">
                        <a:latin typeface="Cambria Math" panose="02040503050406030204" pitchFamily="18" charset="0"/>
                      </a:rPr>
                      <m:t>ℓ</m:t>
                    </m:r>
                  </m:oMath>
                </a14:m>
                <a:r>
                  <a:rPr lang="en-US" dirty="0"/>
                  <a:t> values would fall on the fitted line.</a:t>
                </a:r>
              </a:p>
            </p:txBody>
          </p:sp>
        </mc:Choice>
        <mc:Fallback xmlns="">
          <p:sp>
            <p:nvSpPr>
              <p:cNvPr id="3" name="Content Placeholder 2">
                <a:extLst>
                  <a:ext uri="{FF2B5EF4-FFF2-40B4-BE49-F238E27FC236}">
                    <a16:creationId xmlns:a16="http://schemas.microsoft.com/office/drawing/2014/main" id="{CC51196B-78FA-4BE4-A33C-B70F07BBB4ED}"/>
                  </a:ext>
                </a:extLst>
              </p:cNvPr>
              <p:cNvSpPr>
                <a:spLocks noGrp="1" noRot="1" noChangeAspect="1" noMove="1" noResize="1" noEditPoints="1" noAdjustHandles="1" noChangeArrowheads="1" noChangeShapeType="1" noTextEdit="1"/>
              </p:cNvSpPr>
              <p:nvPr>
                <p:ph idx="1"/>
              </p:nvPr>
            </p:nvSpPr>
            <p:spPr>
              <a:xfrm>
                <a:off x="791633" y="1752600"/>
                <a:ext cx="10515600" cy="4610100"/>
              </a:xfrm>
              <a:blipFill>
                <a:blip r:embed="rId2"/>
                <a:stretch>
                  <a:fillRect l="-1217" t="-2249"/>
                </a:stretch>
              </a:blipFill>
            </p:spPr>
            <p:txBody>
              <a:bodyPr/>
              <a:lstStyle/>
              <a:p>
                <a:r>
                  <a:rPr lang="en-US">
                    <a:noFill/>
                  </a:rPr>
                  <a:t> </a:t>
                </a:r>
              </a:p>
            </p:txBody>
          </p:sp>
        </mc:Fallback>
      </mc:AlternateContent>
    </p:spTree>
    <p:extLst>
      <p:ext uri="{BB962C8B-B14F-4D97-AF65-F5344CB8AC3E}">
        <p14:creationId xmlns:p14="http://schemas.microsoft.com/office/powerpoint/2010/main" val="3636064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FF2B0EB3-D975-4266-B447-3F798349FA46}"/>
              </a:ext>
            </a:extLst>
          </p:cNvPr>
          <p:cNvGraphicFramePr>
            <a:graphicFrameLocks noChangeAspect="1"/>
          </p:cNvGraphicFramePr>
          <p:nvPr>
            <p:extLst>
              <p:ext uri="{D42A27DB-BD31-4B8C-83A1-F6EECF244321}">
                <p14:modId xmlns:p14="http://schemas.microsoft.com/office/powerpoint/2010/main" val="2342849606"/>
              </p:ext>
            </p:extLst>
          </p:nvPr>
        </p:nvGraphicFramePr>
        <p:xfrm>
          <a:off x="1634597" y="513821"/>
          <a:ext cx="8250236" cy="5890785"/>
        </p:xfrm>
        <a:graphic>
          <a:graphicData uri="http://schemas.openxmlformats.org/presentationml/2006/ole">
            <mc:AlternateContent xmlns:mc="http://schemas.openxmlformats.org/markup-compatibility/2006">
              <mc:Choice xmlns:v="urn:schemas-microsoft-com:vml" Requires="v">
                <p:oleObj spid="_x0000_s24598" name="Acrobat Document" r:id="rId3" imgW="2502871" imgH="1786780" progId="AcroExch.Document.DC">
                  <p:embed/>
                </p:oleObj>
              </mc:Choice>
              <mc:Fallback>
                <p:oleObj name="Acrobat Document" r:id="rId3" imgW="2502871" imgH="1786780" progId="AcroExch.Document.DC">
                  <p:embed/>
                  <p:pic>
                    <p:nvPicPr>
                      <p:cNvPr id="0" name=""/>
                      <p:cNvPicPr/>
                      <p:nvPr/>
                    </p:nvPicPr>
                    <p:blipFill>
                      <a:blip r:embed="rId4"/>
                      <a:stretch>
                        <a:fillRect/>
                      </a:stretch>
                    </p:blipFill>
                    <p:spPr>
                      <a:xfrm>
                        <a:off x="1634597" y="513821"/>
                        <a:ext cx="8250236" cy="5890785"/>
                      </a:xfrm>
                      <a:prstGeom prst="rect">
                        <a:avLst/>
                      </a:prstGeom>
                    </p:spPr>
                  </p:pic>
                </p:oleObj>
              </mc:Fallback>
            </mc:AlternateContent>
          </a:graphicData>
        </a:graphic>
      </p:graphicFrame>
    </p:spTree>
    <p:extLst>
      <p:ext uri="{BB962C8B-B14F-4D97-AF65-F5344CB8AC3E}">
        <p14:creationId xmlns:p14="http://schemas.microsoft.com/office/powerpoint/2010/main" val="30540287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190FA9-A311-4742-8E38-53ACA38BE700}"/>
              </a:ext>
            </a:extLst>
          </p:cNvPr>
          <p:cNvSpPr>
            <a:spLocks noGrp="1"/>
          </p:cNvSpPr>
          <p:nvPr>
            <p:ph idx="1"/>
          </p:nvPr>
        </p:nvSpPr>
        <p:spPr/>
        <p:txBody>
          <a:bodyPr/>
          <a:lstStyle/>
          <a:p>
            <a:pPr marL="0" indent="0">
              <a:buNone/>
            </a:pPr>
            <a:r>
              <a:rPr lang="en-US" dirty="0"/>
              <a:t>The next plot shows the given and calculated values, which are used to perform the SEC cross section calculations.</a:t>
            </a:r>
          </a:p>
          <a:p>
            <a:pPr marL="0" indent="0">
              <a:buNone/>
            </a:pPr>
            <a:endParaRPr lang="en-US" dirty="0"/>
          </a:p>
        </p:txBody>
      </p:sp>
    </p:spTree>
    <p:extLst>
      <p:ext uri="{BB962C8B-B14F-4D97-AF65-F5344CB8AC3E}">
        <p14:creationId xmlns:p14="http://schemas.microsoft.com/office/powerpoint/2010/main" val="1987823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F3A691F-377E-4A39-A5F8-4E1C776951BE}"/>
              </a:ext>
            </a:extLst>
          </p:cNvPr>
          <p:cNvGraphicFramePr>
            <a:graphicFrameLocks noChangeAspect="1"/>
          </p:cNvGraphicFramePr>
          <p:nvPr>
            <p:extLst>
              <p:ext uri="{D42A27DB-BD31-4B8C-83A1-F6EECF244321}">
                <p14:modId xmlns:p14="http://schemas.microsoft.com/office/powerpoint/2010/main" val="937992381"/>
              </p:ext>
            </p:extLst>
          </p:nvPr>
        </p:nvGraphicFramePr>
        <p:xfrm>
          <a:off x="1748896" y="706965"/>
          <a:ext cx="8199717" cy="5808133"/>
        </p:xfrm>
        <a:graphic>
          <a:graphicData uri="http://schemas.openxmlformats.org/presentationml/2006/ole">
            <mc:AlternateContent xmlns:mc="http://schemas.openxmlformats.org/markup-compatibility/2006">
              <mc:Choice xmlns:v="urn:schemas-microsoft-com:vml" Requires="v">
                <p:oleObj spid="_x0000_s25622" name="Acrobat Document" r:id="rId3" imgW="3657600" imgH="2590602" progId="AcroExch.Document.DC">
                  <p:embed/>
                </p:oleObj>
              </mc:Choice>
              <mc:Fallback>
                <p:oleObj name="Acrobat Document" r:id="rId3" imgW="3657600" imgH="2590602" progId="AcroExch.Document.DC">
                  <p:embed/>
                  <p:pic>
                    <p:nvPicPr>
                      <p:cNvPr id="0" name=""/>
                      <p:cNvPicPr/>
                      <p:nvPr/>
                    </p:nvPicPr>
                    <p:blipFill>
                      <a:blip r:embed="rId4"/>
                      <a:stretch>
                        <a:fillRect/>
                      </a:stretch>
                    </p:blipFill>
                    <p:spPr>
                      <a:xfrm>
                        <a:off x="1748896" y="706965"/>
                        <a:ext cx="8199717" cy="5808133"/>
                      </a:xfrm>
                      <a:prstGeom prst="rect">
                        <a:avLst/>
                      </a:prstGeom>
                    </p:spPr>
                  </p:pic>
                </p:oleObj>
              </mc:Fallback>
            </mc:AlternateContent>
          </a:graphicData>
        </a:graphic>
      </p:graphicFrame>
    </p:spTree>
    <p:extLst>
      <p:ext uri="{BB962C8B-B14F-4D97-AF65-F5344CB8AC3E}">
        <p14:creationId xmlns:p14="http://schemas.microsoft.com/office/powerpoint/2010/main" val="31076406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BF8D6A-51F5-49EB-BB0A-F95D033F58C1}"/>
                  </a:ext>
                </a:extLst>
              </p:cNvPr>
              <p:cNvSpPr>
                <a:spLocks noGrp="1"/>
              </p:cNvSpPr>
              <p:nvPr>
                <p:ph idx="1"/>
              </p:nvPr>
            </p:nvSpPr>
            <p:spPr>
              <a:xfrm>
                <a:off x="838200" y="622301"/>
                <a:ext cx="10515600" cy="1003299"/>
              </a:xfrm>
            </p:spPr>
            <p:txBody>
              <a:bodyPr/>
              <a:lstStyle/>
              <a:p>
                <a:pPr marL="0" indent="0">
                  <a:buNone/>
                </a:pPr>
                <a:r>
                  <a:rPr lang="en-US" dirty="0"/>
                  <a:t>The given and estimated energies are used to calculate the SEC cross sections, as show below, for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a14:m>
                <a:r>
                  <a:rPr lang="en-US" dirty="0"/>
                  <a:t>.</a:t>
                </a:r>
              </a:p>
            </p:txBody>
          </p:sp>
        </mc:Choice>
        <mc:Fallback xmlns="">
          <p:sp>
            <p:nvSpPr>
              <p:cNvPr id="3" name="Content Placeholder 2">
                <a:extLst>
                  <a:ext uri="{FF2B5EF4-FFF2-40B4-BE49-F238E27FC236}">
                    <a16:creationId xmlns:a16="http://schemas.microsoft.com/office/drawing/2014/main" id="{F3BF8D6A-51F5-49EB-BB0A-F95D033F58C1}"/>
                  </a:ext>
                </a:extLst>
              </p:cNvPr>
              <p:cNvSpPr>
                <a:spLocks noGrp="1" noRot="1" noChangeAspect="1" noMove="1" noResize="1" noEditPoints="1" noAdjustHandles="1" noChangeArrowheads="1" noChangeShapeType="1" noTextEdit="1"/>
              </p:cNvSpPr>
              <p:nvPr>
                <p:ph idx="1"/>
              </p:nvPr>
            </p:nvSpPr>
            <p:spPr>
              <a:xfrm>
                <a:off x="838200" y="622301"/>
                <a:ext cx="10515600" cy="1003299"/>
              </a:xfrm>
              <a:blipFill>
                <a:blip r:embed="rId3"/>
                <a:stretch>
                  <a:fillRect l="-1217" t="-9697" b="-303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6FEA335-F3C8-4854-B85B-37255EBC9DA1}"/>
              </a:ext>
            </a:extLst>
          </p:cNvPr>
          <p:cNvGraphicFramePr>
            <a:graphicFrameLocks noChangeAspect="1"/>
          </p:cNvGraphicFramePr>
          <p:nvPr>
            <p:extLst>
              <p:ext uri="{D42A27DB-BD31-4B8C-83A1-F6EECF244321}">
                <p14:modId xmlns:p14="http://schemas.microsoft.com/office/powerpoint/2010/main" val="1340017807"/>
              </p:ext>
            </p:extLst>
          </p:nvPr>
        </p:nvGraphicFramePr>
        <p:xfrm>
          <a:off x="1939039" y="1625600"/>
          <a:ext cx="8313921" cy="4923367"/>
        </p:xfrm>
        <a:graphic>
          <a:graphicData uri="http://schemas.openxmlformats.org/presentationml/2006/ole">
            <mc:AlternateContent xmlns:mc="http://schemas.openxmlformats.org/markup-compatibility/2006">
              <mc:Choice xmlns:v="urn:schemas-microsoft-com:vml" Requires="v">
                <p:oleObj spid="_x0000_s26648" name="Acrobat Document" r:id="rId4" imgW="3737263" imgH="2213571" progId="AcroExch.Document.DC">
                  <p:embed/>
                </p:oleObj>
              </mc:Choice>
              <mc:Fallback>
                <p:oleObj name="Acrobat Document" r:id="rId4" imgW="3737263" imgH="2213571" progId="AcroExch.Document.DC">
                  <p:embed/>
                  <p:pic>
                    <p:nvPicPr>
                      <p:cNvPr id="0" name=""/>
                      <p:cNvPicPr/>
                      <p:nvPr/>
                    </p:nvPicPr>
                    <p:blipFill>
                      <a:blip r:embed="rId5"/>
                      <a:stretch>
                        <a:fillRect/>
                      </a:stretch>
                    </p:blipFill>
                    <p:spPr>
                      <a:xfrm>
                        <a:off x="1939039" y="1625600"/>
                        <a:ext cx="8313921" cy="4923367"/>
                      </a:xfrm>
                      <a:prstGeom prst="rect">
                        <a:avLst/>
                      </a:prstGeom>
                    </p:spPr>
                  </p:pic>
                </p:oleObj>
              </mc:Fallback>
            </mc:AlternateContent>
          </a:graphicData>
        </a:graphic>
      </p:graphicFrame>
    </p:spTree>
    <p:extLst>
      <p:ext uri="{BB962C8B-B14F-4D97-AF65-F5344CB8AC3E}">
        <p14:creationId xmlns:p14="http://schemas.microsoft.com/office/powerpoint/2010/main" val="28827235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C54783-D0C8-46A9-8B83-3EBE860E949A}"/>
                  </a:ext>
                </a:extLst>
              </p:cNvPr>
              <p:cNvSpPr>
                <a:spLocks noGrp="1"/>
              </p:cNvSpPr>
              <p:nvPr>
                <p:ph idx="1"/>
              </p:nvPr>
            </p:nvSpPr>
            <p:spPr>
              <a:xfrm>
                <a:off x="838200" y="419101"/>
                <a:ext cx="10515600" cy="1397000"/>
              </a:xfrm>
            </p:spPr>
            <p:txBody>
              <a:bodyPr/>
              <a:lstStyle/>
              <a:p>
                <a:pPr marL="0" indent="0">
                  <a:buNone/>
                </a:pPr>
                <a:r>
                  <a:rPr lang="en-US" dirty="0"/>
                  <a:t>In the case of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due to symmetry considerations, </a:t>
                </a:r>
                <a14:m>
                  <m:oMath xmlns:m="http://schemas.openxmlformats.org/officeDocument/2006/math">
                    <m:r>
                      <m:rPr>
                        <m:sty m:val="p"/>
                      </m:rPr>
                      <a:rPr lang="en-US" i="0" dirty="0" smtClean="0">
                        <a:latin typeface="Cambria Math" panose="02040503050406030204" pitchFamily="18" charset="0"/>
                      </a:rPr>
                      <m:t>Σ</m:t>
                    </m:r>
                  </m:oMath>
                </a14:m>
                <a:r>
                  <a:rPr lang="en-US" dirty="0"/>
                  <a:t> and </a:t>
                </a:r>
                <a14:m>
                  <m:oMath xmlns:m="http://schemas.openxmlformats.org/officeDocument/2006/math">
                    <m:r>
                      <m:rPr>
                        <m:sty m:val="p"/>
                      </m:rPr>
                      <a:rPr lang="en-US" i="0" dirty="0" smtClean="0">
                        <a:latin typeface="Cambria Math" panose="02040503050406030204" pitchFamily="18" charset="0"/>
                      </a:rPr>
                      <m:t>Π</m:t>
                    </m:r>
                  </m:oMath>
                </a14:m>
                <a:r>
                  <a:rPr lang="en-US" dirty="0"/>
                  <a:t> states are calculated separately. Separate calculations are also performed for singlets and triplets.</a:t>
                </a:r>
              </a:p>
            </p:txBody>
          </p:sp>
        </mc:Choice>
        <mc:Fallback xmlns="">
          <p:sp>
            <p:nvSpPr>
              <p:cNvPr id="3" name="Content Placeholder 2">
                <a:extLst>
                  <a:ext uri="{FF2B5EF4-FFF2-40B4-BE49-F238E27FC236}">
                    <a16:creationId xmlns:a16="http://schemas.microsoft.com/office/drawing/2014/main" id="{40C54783-D0C8-46A9-8B83-3EBE860E949A}"/>
                  </a:ext>
                </a:extLst>
              </p:cNvPr>
              <p:cNvSpPr>
                <a:spLocks noGrp="1" noRot="1" noChangeAspect="1" noMove="1" noResize="1" noEditPoints="1" noAdjustHandles="1" noChangeArrowheads="1" noChangeShapeType="1" noTextEdit="1"/>
              </p:cNvSpPr>
              <p:nvPr>
                <p:ph idx="1"/>
              </p:nvPr>
            </p:nvSpPr>
            <p:spPr>
              <a:xfrm>
                <a:off x="838200" y="419101"/>
                <a:ext cx="10515600" cy="1397000"/>
              </a:xfrm>
              <a:blipFill>
                <a:blip r:embed="rId3"/>
                <a:stretch>
                  <a:fillRect l="-1217" t="-7424" b="-1747"/>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91C5A14C-F0E6-4336-9B8D-69704A2471A5}"/>
              </a:ext>
            </a:extLst>
          </p:cNvPr>
          <p:cNvGraphicFramePr>
            <a:graphicFrameLocks noChangeAspect="1"/>
          </p:cNvGraphicFramePr>
          <p:nvPr>
            <p:extLst>
              <p:ext uri="{D42A27DB-BD31-4B8C-83A1-F6EECF244321}">
                <p14:modId xmlns:p14="http://schemas.microsoft.com/office/powerpoint/2010/main" val="1260387205"/>
              </p:ext>
            </p:extLst>
          </p:nvPr>
        </p:nvGraphicFramePr>
        <p:xfrm>
          <a:off x="1910821" y="1816101"/>
          <a:ext cx="8378820" cy="4622798"/>
        </p:xfrm>
        <a:graphic>
          <a:graphicData uri="http://schemas.openxmlformats.org/presentationml/2006/ole">
            <mc:AlternateContent xmlns:mc="http://schemas.openxmlformats.org/markup-compatibility/2006">
              <mc:Choice xmlns:v="urn:schemas-microsoft-com:vml" Requires="v">
                <p:oleObj spid="_x0000_s27671" name="Acrobat Document" r:id="rId4" imgW="4282264" imgH="2362087" progId="AcroExch.Document.DC">
                  <p:embed/>
                </p:oleObj>
              </mc:Choice>
              <mc:Fallback>
                <p:oleObj name="Acrobat Document" r:id="rId4" imgW="4282264" imgH="2362087" progId="AcroExch.Document.DC">
                  <p:embed/>
                  <p:pic>
                    <p:nvPicPr>
                      <p:cNvPr id="0" name=""/>
                      <p:cNvPicPr/>
                      <p:nvPr/>
                    </p:nvPicPr>
                    <p:blipFill>
                      <a:blip r:embed="rId5"/>
                      <a:stretch>
                        <a:fillRect/>
                      </a:stretch>
                    </p:blipFill>
                    <p:spPr>
                      <a:xfrm>
                        <a:off x="1910821" y="1816101"/>
                        <a:ext cx="8378820" cy="4622798"/>
                      </a:xfrm>
                      <a:prstGeom prst="rect">
                        <a:avLst/>
                      </a:prstGeom>
                    </p:spPr>
                  </p:pic>
                </p:oleObj>
              </mc:Fallback>
            </mc:AlternateContent>
          </a:graphicData>
        </a:graphic>
      </p:graphicFrame>
    </p:spTree>
    <p:extLst>
      <p:ext uri="{BB962C8B-B14F-4D97-AF65-F5344CB8AC3E}">
        <p14:creationId xmlns:p14="http://schemas.microsoft.com/office/powerpoint/2010/main" val="2368330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9B43D-8514-48EB-8B85-6A6BF4B889CC}"/>
              </a:ext>
            </a:extLst>
          </p:cNvPr>
          <p:cNvSpPr>
            <a:spLocks noGrp="1"/>
          </p:cNvSpPr>
          <p:nvPr>
            <p:ph idx="1"/>
          </p:nvPr>
        </p:nvSpPr>
        <p:spPr>
          <a:xfrm>
            <a:off x="838200" y="668867"/>
            <a:ext cx="10515600" cy="1181100"/>
          </a:xfrm>
        </p:spPr>
        <p:txBody>
          <a:bodyPr/>
          <a:lstStyle/>
          <a:p>
            <a:pPr marL="0" indent="0">
              <a:buNone/>
            </a:pPr>
            <a:r>
              <a:rPr lang="en-US" dirty="0"/>
              <a:t>The four separate results are summed into </a:t>
            </a:r>
            <a:r>
              <a:rPr lang="en-US" i="1" dirty="0"/>
              <a:t>n</a:t>
            </a:r>
            <a:r>
              <a:rPr lang="en-US" dirty="0"/>
              <a:t>-resolved and total cross sections.</a:t>
            </a:r>
          </a:p>
        </p:txBody>
      </p:sp>
      <p:graphicFrame>
        <p:nvGraphicFramePr>
          <p:cNvPr id="10" name="Object 9">
            <a:extLst>
              <a:ext uri="{FF2B5EF4-FFF2-40B4-BE49-F238E27FC236}">
                <a16:creationId xmlns:a16="http://schemas.microsoft.com/office/drawing/2014/main" id="{A03D5664-88E8-4209-B164-AC9B306CB4F8}"/>
              </a:ext>
            </a:extLst>
          </p:cNvPr>
          <p:cNvGraphicFramePr>
            <a:graphicFrameLocks noChangeAspect="1"/>
          </p:cNvGraphicFramePr>
          <p:nvPr>
            <p:extLst>
              <p:ext uri="{D42A27DB-BD31-4B8C-83A1-F6EECF244321}">
                <p14:modId xmlns:p14="http://schemas.microsoft.com/office/powerpoint/2010/main" val="3454568269"/>
              </p:ext>
            </p:extLst>
          </p:nvPr>
        </p:nvGraphicFramePr>
        <p:xfrm>
          <a:off x="1685607" y="1600200"/>
          <a:ext cx="8820786" cy="5057349"/>
        </p:xfrm>
        <a:graphic>
          <a:graphicData uri="http://schemas.openxmlformats.org/presentationml/2006/ole">
            <mc:AlternateContent xmlns:mc="http://schemas.openxmlformats.org/markup-compatibility/2006">
              <mc:Choice xmlns:v="urn:schemas-microsoft-com:vml" Requires="v">
                <p:oleObj spid="_x0000_s28691" name="Acrobat Document" r:id="rId3" imgW="3787052" imgH="2171466" progId="AcroExch.Document.DC">
                  <p:embed/>
                </p:oleObj>
              </mc:Choice>
              <mc:Fallback>
                <p:oleObj name="Acrobat Document" r:id="rId3" imgW="3787052" imgH="2171466" progId="AcroExch.Document.DC">
                  <p:embed/>
                  <p:pic>
                    <p:nvPicPr>
                      <p:cNvPr id="0" name=""/>
                      <p:cNvPicPr/>
                      <p:nvPr/>
                    </p:nvPicPr>
                    <p:blipFill>
                      <a:blip r:embed="rId4"/>
                      <a:stretch>
                        <a:fillRect/>
                      </a:stretch>
                    </p:blipFill>
                    <p:spPr>
                      <a:xfrm>
                        <a:off x="1685607" y="1600200"/>
                        <a:ext cx="8820786" cy="5057349"/>
                      </a:xfrm>
                      <a:prstGeom prst="rect">
                        <a:avLst/>
                      </a:prstGeom>
                    </p:spPr>
                  </p:pic>
                </p:oleObj>
              </mc:Fallback>
            </mc:AlternateContent>
          </a:graphicData>
        </a:graphic>
      </p:graphicFrame>
    </p:spTree>
    <p:extLst>
      <p:ext uri="{BB962C8B-B14F-4D97-AF65-F5344CB8AC3E}">
        <p14:creationId xmlns:p14="http://schemas.microsoft.com/office/powerpoint/2010/main" val="40730759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B43BF-5088-4817-8AD2-93EB2813CF55}"/>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71FB43BF-5088-4817-8AD2-93EB2813CF55}"/>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38CF056-C401-4396-B66D-B469F31F771C}"/>
              </a:ext>
            </a:extLst>
          </p:cNvPr>
          <p:cNvGraphicFramePr>
            <a:graphicFrameLocks noChangeAspect="1"/>
          </p:cNvGraphicFramePr>
          <p:nvPr>
            <p:extLst>
              <p:ext uri="{D42A27DB-BD31-4B8C-83A1-F6EECF244321}">
                <p14:modId xmlns:p14="http://schemas.microsoft.com/office/powerpoint/2010/main" val="2494540811"/>
              </p:ext>
            </p:extLst>
          </p:nvPr>
        </p:nvGraphicFramePr>
        <p:xfrm>
          <a:off x="6096001" y="1701800"/>
          <a:ext cx="5257800" cy="4791074"/>
        </p:xfrm>
        <a:graphic>
          <a:graphicData uri="http://schemas.openxmlformats.org/presentationml/2006/ole">
            <mc:AlternateContent xmlns:mc="http://schemas.openxmlformats.org/markup-compatibility/2006">
              <mc:Choice xmlns:v="urn:schemas-microsoft-com:vml" Requires="v">
                <p:oleObj spid="_x0000_s29734"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6096001" y="1701800"/>
                        <a:ext cx="5257800" cy="4791074"/>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DC08EA0-B6E5-4812-91C0-0CB0DD25B509}"/>
              </a:ext>
            </a:extLst>
          </p:cNvPr>
          <p:cNvGraphicFramePr>
            <a:graphicFrameLocks noChangeAspect="1"/>
          </p:cNvGraphicFramePr>
          <p:nvPr>
            <p:extLst>
              <p:ext uri="{D42A27DB-BD31-4B8C-83A1-F6EECF244321}">
                <p14:modId xmlns:p14="http://schemas.microsoft.com/office/powerpoint/2010/main" val="3759177969"/>
              </p:ext>
            </p:extLst>
          </p:nvPr>
        </p:nvGraphicFramePr>
        <p:xfrm>
          <a:off x="838200" y="1701799"/>
          <a:ext cx="5257800" cy="4791075"/>
        </p:xfrm>
        <a:graphic>
          <a:graphicData uri="http://schemas.openxmlformats.org/presentationml/2006/ole">
            <mc:AlternateContent xmlns:mc="http://schemas.openxmlformats.org/markup-compatibility/2006">
              <mc:Choice xmlns:v="urn:schemas-microsoft-com:vml" Requires="v">
                <p:oleObj spid="_x0000_s29735" name="Acrobat Document" r:id="rId6" imgW="3882035" imgH="2182949" progId="AcroExch.Document.DC">
                  <p:embed/>
                </p:oleObj>
              </mc:Choice>
              <mc:Fallback>
                <p:oleObj name="Acrobat Document" r:id="rId6" imgW="3882035" imgH="2182949" progId="AcroExch.Document.DC">
                  <p:embed/>
                  <p:pic>
                    <p:nvPicPr>
                      <p:cNvPr id="0" name=""/>
                      <p:cNvPicPr/>
                      <p:nvPr/>
                    </p:nvPicPr>
                    <p:blipFill>
                      <a:blip r:embed="rId7"/>
                      <a:stretch>
                        <a:fillRect/>
                      </a:stretch>
                    </p:blipFill>
                    <p:spPr>
                      <a:xfrm>
                        <a:off x="838200" y="1701799"/>
                        <a:ext cx="5257800" cy="4791075"/>
                      </a:xfrm>
                      <a:prstGeom prst="rect">
                        <a:avLst/>
                      </a:prstGeom>
                    </p:spPr>
                  </p:pic>
                </p:oleObj>
              </mc:Fallback>
            </mc:AlternateContent>
          </a:graphicData>
        </a:graphic>
      </p:graphicFrame>
    </p:spTree>
    <p:extLst>
      <p:ext uri="{BB962C8B-B14F-4D97-AF65-F5344CB8AC3E}">
        <p14:creationId xmlns:p14="http://schemas.microsoft.com/office/powerpoint/2010/main" val="3247913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898077-5BE1-497F-B689-AE86042198A2}"/>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F7898077-5BE1-497F-B689-AE86042198A2}"/>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2572A5A-CBEF-4EF4-9814-CF58E72F367B}"/>
              </a:ext>
            </a:extLst>
          </p:cNvPr>
          <p:cNvGraphicFramePr>
            <a:graphicFrameLocks noChangeAspect="1"/>
          </p:cNvGraphicFramePr>
          <p:nvPr>
            <p:extLst>
              <p:ext uri="{D42A27DB-BD31-4B8C-83A1-F6EECF244321}">
                <p14:modId xmlns:p14="http://schemas.microsoft.com/office/powerpoint/2010/main" val="2148369800"/>
              </p:ext>
            </p:extLst>
          </p:nvPr>
        </p:nvGraphicFramePr>
        <p:xfrm>
          <a:off x="6096001" y="1690688"/>
          <a:ext cx="5257800" cy="4802186"/>
        </p:xfrm>
        <a:graphic>
          <a:graphicData uri="http://schemas.openxmlformats.org/presentationml/2006/ole">
            <mc:AlternateContent xmlns:mc="http://schemas.openxmlformats.org/markup-compatibility/2006">
              <mc:Choice xmlns:v="urn:schemas-microsoft-com:vml" Requires="v">
                <p:oleObj spid="_x0000_s30756"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6096001" y="1690688"/>
                        <a:ext cx="5257800" cy="480218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0EB171B-9985-4D4E-99CB-811CF5FCA3F4}"/>
              </a:ext>
            </a:extLst>
          </p:cNvPr>
          <p:cNvGraphicFramePr>
            <a:graphicFrameLocks noChangeAspect="1"/>
          </p:cNvGraphicFramePr>
          <p:nvPr>
            <p:extLst>
              <p:ext uri="{D42A27DB-BD31-4B8C-83A1-F6EECF244321}">
                <p14:modId xmlns:p14="http://schemas.microsoft.com/office/powerpoint/2010/main" val="592092484"/>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30757" name="Acrobat Document" r:id="rId6" imgW="3927994" imgH="2194432" progId="AcroExch.Document.DC">
                  <p:embed/>
                </p:oleObj>
              </mc:Choice>
              <mc:Fallback>
                <p:oleObj name="Acrobat Document" r:id="rId6" imgW="3927994" imgH="2194432"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42659377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B42CCB-0DA9-4CED-8656-566472771A61}"/>
                  </a:ext>
                </a:extLst>
              </p:cNvPr>
              <p:cNvSpPr>
                <a:spLocks noGrp="1"/>
              </p:cNvSpPr>
              <p:nvPr>
                <p:ph idx="1"/>
              </p:nvPr>
            </p:nvSpPr>
            <p:spPr>
              <a:xfrm>
                <a:off x="838200" y="618067"/>
                <a:ext cx="10515600" cy="1011766"/>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(2010a).</a:t>
                </a:r>
              </a:p>
            </p:txBody>
          </p:sp>
        </mc:Choice>
        <mc:Fallback xmlns="">
          <p:sp>
            <p:nvSpPr>
              <p:cNvPr id="3" name="Content Placeholder 2">
                <a:extLst>
                  <a:ext uri="{FF2B5EF4-FFF2-40B4-BE49-F238E27FC236}">
                    <a16:creationId xmlns:a16="http://schemas.microsoft.com/office/drawing/2014/main" id="{ADB42CCB-0DA9-4CED-8656-566472771A61}"/>
                  </a:ext>
                </a:extLst>
              </p:cNvPr>
              <p:cNvSpPr>
                <a:spLocks noGrp="1" noRot="1" noChangeAspect="1" noMove="1" noResize="1" noEditPoints="1" noAdjustHandles="1" noChangeArrowheads="1" noChangeShapeType="1" noTextEdit="1"/>
              </p:cNvSpPr>
              <p:nvPr>
                <p:ph idx="1"/>
              </p:nvPr>
            </p:nvSpPr>
            <p:spPr>
              <a:xfrm>
                <a:off x="838200" y="618067"/>
                <a:ext cx="10515600" cy="1011766"/>
              </a:xfrm>
              <a:blipFill>
                <a:blip r:embed="rId3"/>
                <a:stretch>
                  <a:fillRect l="-1217" t="-9639" b="-2410"/>
                </a:stretch>
              </a:blipFill>
            </p:spPr>
            <p:txBody>
              <a:bodyPr/>
              <a:lstStyle/>
              <a:p>
                <a:r>
                  <a:rPr lang="en-US">
                    <a:noFill/>
                  </a:rPr>
                  <a:t> </a:t>
                </a:r>
              </a:p>
            </p:txBody>
          </p:sp>
        </mc:Fallback>
      </mc:AlternateContent>
      <p:graphicFrame>
        <p:nvGraphicFramePr>
          <p:cNvPr id="6" name="Object 5">
            <a:extLst>
              <a:ext uri="{FF2B5EF4-FFF2-40B4-BE49-F238E27FC236}">
                <a16:creationId xmlns:a16="http://schemas.microsoft.com/office/drawing/2014/main" id="{DBE8F069-3C5E-42F3-8B47-13482F1F6B73}"/>
              </a:ext>
            </a:extLst>
          </p:cNvPr>
          <p:cNvGraphicFramePr>
            <a:graphicFrameLocks noChangeAspect="1"/>
          </p:cNvGraphicFramePr>
          <p:nvPr>
            <p:extLst>
              <p:ext uri="{D42A27DB-BD31-4B8C-83A1-F6EECF244321}">
                <p14:modId xmlns:p14="http://schemas.microsoft.com/office/powerpoint/2010/main" val="543733896"/>
              </p:ext>
            </p:extLst>
          </p:nvPr>
        </p:nvGraphicFramePr>
        <p:xfrm>
          <a:off x="1729316" y="1629833"/>
          <a:ext cx="8733367" cy="4842466"/>
        </p:xfrm>
        <a:graphic>
          <a:graphicData uri="http://schemas.openxmlformats.org/presentationml/2006/ole">
            <mc:AlternateContent xmlns:mc="http://schemas.openxmlformats.org/markup-compatibility/2006">
              <mc:Choice xmlns:v="urn:schemas-microsoft-com:vml" Requires="v">
                <p:oleObj spid="_x0000_s31764"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29316" y="1629833"/>
                        <a:ext cx="8733367" cy="4842466"/>
                      </a:xfrm>
                      <a:prstGeom prst="rect">
                        <a:avLst/>
                      </a:prstGeom>
                    </p:spPr>
                  </p:pic>
                </p:oleObj>
              </mc:Fallback>
            </mc:AlternateContent>
          </a:graphicData>
        </a:graphic>
      </p:graphicFrame>
    </p:spTree>
    <p:extLst>
      <p:ext uri="{BB962C8B-B14F-4D97-AF65-F5344CB8AC3E}">
        <p14:creationId xmlns:p14="http://schemas.microsoft.com/office/powerpoint/2010/main" val="126921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D3739D-D206-4A8B-8C88-6869556C37C1}"/>
                  </a:ext>
                </a:extLst>
              </p:cNvPr>
              <p:cNvSpPr>
                <a:spLocks noGrp="1"/>
              </p:cNvSpPr>
              <p:nvPr>
                <p:ph idx="1"/>
              </p:nvPr>
            </p:nvSpPr>
            <p:spPr>
              <a:xfrm>
                <a:off x="838200" y="733332"/>
                <a:ext cx="10515600" cy="5443632"/>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i="0" dirty="0">
                              <a:latin typeface="Cambria Math" panose="02040503050406030204" pitchFamily="18" charset="0"/>
                            </a:rPr>
                            <m:t>H</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i="0" dirty="0">
                              <a:latin typeface="Cambria Math" panose="02040503050406030204" pitchFamily="18" charset="0"/>
                            </a:rPr>
                            <m:t>H</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m:rPr>
                          <m:sty m:val="p"/>
                        </m:rPr>
                        <a:rPr lang="en-US" b="0" i="0" dirty="0" smtClean="0">
                          <a:latin typeface="Cambria Math" panose="02040503050406030204" pitchFamily="18" charset="0"/>
                        </a:rPr>
                        <m:t>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O</m:t>
                          </m:r>
                        </m:e>
                        <m:sup>
                          <m:r>
                            <a:rPr lang="en-US" b="0" i="0"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m:rPr>
                          <m:sty m:val="p"/>
                        </m:rPr>
                        <a:rPr lang="en-US" b="0" i="0" dirty="0" smtClean="0">
                          <a:latin typeface="Cambria Math" panose="02040503050406030204" pitchFamily="18" charset="0"/>
                        </a:rPr>
                        <m:t>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O</m:t>
                          </m:r>
                        </m:e>
                        <m:sup>
                          <m:r>
                            <a:rPr lang="en-US" b="0" i="0"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C</m:t>
                          </m:r>
                          <m:r>
                            <m:rPr>
                              <m:sty m:val="p"/>
                            </m:rPr>
                            <a:rPr lang="en-US" b="0" i="0" dirty="0" smtClean="0">
                              <a:latin typeface="Cambria Math" panose="02040503050406030204" pitchFamily="18" charset="0"/>
                            </a:rPr>
                            <m:t>O</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C</m:t>
                          </m:r>
                          <m:r>
                            <m:rPr>
                              <m:sty m:val="p"/>
                            </m:rPr>
                            <a:rPr lang="en-US" b="0" i="0" dirty="0" smtClean="0">
                              <a:latin typeface="Cambria Math" panose="02040503050406030204" pitchFamily="18" charset="0"/>
                            </a:rPr>
                            <m:t>O</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9D3739D-D206-4A8B-8C88-6869556C37C1}"/>
                  </a:ext>
                </a:extLst>
              </p:cNvPr>
              <p:cNvSpPr>
                <a:spLocks noGrp="1" noRot="1" noChangeAspect="1" noMove="1" noResize="1" noEditPoints="1" noAdjustHandles="1" noChangeArrowheads="1" noChangeShapeType="1" noTextEdit="1"/>
              </p:cNvSpPr>
              <p:nvPr>
                <p:ph idx="1"/>
              </p:nvPr>
            </p:nvSpPr>
            <p:spPr>
              <a:xfrm>
                <a:off x="838200" y="733332"/>
                <a:ext cx="10515600" cy="544363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8830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FFE8F8-1F1C-42E4-8B6B-2CA380BB952A}"/>
                  </a:ext>
                </a:extLst>
              </p:cNvPr>
              <p:cNvSpPr>
                <a:spLocks noGrp="1"/>
              </p:cNvSpPr>
              <p:nvPr>
                <p:ph idx="1"/>
              </p:nvPr>
            </p:nvSpPr>
            <p:spPr>
              <a:xfrm>
                <a:off x="838200" y="508000"/>
                <a:ext cx="10515600" cy="1062567"/>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up>
                        <m:r>
                          <a:rPr lang="en-US" b="0" i="0" smtClean="0">
                            <a:latin typeface="Cambria Math" panose="02040503050406030204" pitchFamily="18" charset="0"/>
                          </a:rPr>
                          <m:t>+</m:t>
                        </m:r>
                      </m:sup>
                    </m:sSub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2FFE8F8-1F1C-42E4-8B6B-2CA380BB952A}"/>
                  </a:ext>
                </a:extLst>
              </p:cNvPr>
              <p:cNvSpPr>
                <a:spLocks noGrp="1" noRot="1" noChangeAspect="1" noMove="1" noResize="1" noEditPoints="1" noAdjustHandles="1" noChangeArrowheads="1" noChangeShapeType="1" noTextEdit="1"/>
              </p:cNvSpPr>
              <p:nvPr>
                <p:ph idx="1"/>
              </p:nvPr>
            </p:nvSpPr>
            <p:spPr>
              <a:xfrm>
                <a:off x="838200" y="508000"/>
                <a:ext cx="10515600" cy="1062567"/>
              </a:xfrm>
              <a:blipFill>
                <a:blip r:embed="rId3"/>
                <a:stretch>
                  <a:fillRect l="-1217" t="-9143" r="-5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6CE4605-A7B5-4DCE-91BB-56621197808C}"/>
              </a:ext>
            </a:extLst>
          </p:cNvPr>
          <p:cNvGraphicFramePr>
            <a:graphicFrameLocks noChangeAspect="1"/>
          </p:cNvGraphicFramePr>
          <p:nvPr>
            <p:extLst>
              <p:ext uri="{D42A27DB-BD31-4B8C-83A1-F6EECF244321}">
                <p14:modId xmlns:p14="http://schemas.microsoft.com/office/powerpoint/2010/main" val="489045689"/>
              </p:ext>
            </p:extLst>
          </p:nvPr>
        </p:nvGraphicFramePr>
        <p:xfrm>
          <a:off x="1786156" y="1570567"/>
          <a:ext cx="8619687" cy="4779433"/>
        </p:xfrm>
        <a:graphic>
          <a:graphicData uri="http://schemas.openxmlformats.org/presentationml/2006/ole">
            <mc:AlternateContent xmlns:mc="http://schemas.openxmlformats.org/markup-compatibility/2006">
              <mc:Choice xmlns:v="urn:schemas-microsoft-com:vml" Requires="v">
                <p:oleObj spid="_x0000_s32788"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86156" y="1570567"/>
                        <a:ext cx="8619687" cy="4779433"/>
                      </a:xfrm>
                      <a:prstGeom prst="rect">
                        <a:avLst/>
                      </a:prstGeom>
                    </p:spPr>
                  </p:pic>
                </p:oleObj>
              </mc:Fallback>
            </mc:AlternateContent>
          </a:graphicData>
        </a:graphic>
      </p:graphicFrame>
    </p:spTree>
    <p:extLst>
      <p:ext uri="{BB962C8B-B14F-4D97-AF65-F5344CB8AC3E}">
        <p14:creationId xmlns:p14="http://schemas.microsoft.com/office/powerpoint/2010/main" val="3509417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EDB21-D58D-4753-A196-ECADB8B38AA6}"/>
                  </a:ext>
                </a:extLst>
              </p:cNvPr>
              <p:cNvSpPr>
                <a:spLocks noGrp="1"/>
              </p:cNvSpPr>
              <p:nvPr>
                <p:ph idx="1"/>
              </p:nvPr>
            </p:nvSpPr>
            <p:spPr>
              <a:xfrm>
                <a:off x="838200" y="524933"/>
                <a:ext cx="10515600" cy="1037167"/>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1EDB21-D58D-4753-A196-ECADB8B38AA6}"/>
                  </a:ext>
                </a:extLst>
              </p:cNvPr>
              <p:cNvSpPr>
                <a:spLocks noGrp="1" noRot="1" noChangeAspect="1" noMove="1" noResize="1" noEditPoints="1" noAdjustHandles="1" noChangeArrowheads="1" noChangeShapeType="1" noTextEdit="1"/>
              </p:cNvSpPr>
              <p:nvPr>
                <p:ph idx="1"/>
              </p:nvPr>
            </p:nvSpPr>
            <p:spPr>
              <a:xfrm>
                <a:off x="838200" y="524933"/>
                <a:ext cx="10515600" cy="1037167"/>
              </a:xfrm>
              <a:blipFill>
                <a:blip r:embed="rId3"/>
                <a:stretch>
                  <a:fillRect l="-1217" t="-9412"/>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852B5E6-8C5D-42F0-B400-AFA428AEBA28}"/>
              </a:ext>
            </a:extLst>
          </p:cNvPr>
          <p:cNvGraphicFramePr>
            <a:graphicFrameLocks noChangeAspect="1"/>
          </p:cNvGraphicFramePr>
          <p:nvPr>
            <p:extLst>
              <p:ext uri="{D42A27DB-BD31-4B8C-83A1-F6EECF244321}">
                <p14:modId xmlns:p14="http://schemas.microsoft.com/office/powerpoint/2010/main" val="1107124436"/>
              </p:ext>
            </p:extLst>
          </p:nvPr>
        </p:nvGraphicFramePr>
        <p:xfrm>
          <a:off x="1798167" y="1562100"/>
          <a:ext cx="8595665" cy="4766113"/>
        </p:xfrm>
        <a:graphic>
          <a:graphicData uri="http://schemas.openxmlformats.org/presentationml/2006/ole">
            <mc:AlternateContent xmlns:mc="http://schemas.openxmlformats.org/markup-compatibility/2006">
              <mc:Choice xmlns:v="urn:schemas-microsoft-com:vml" Requires="v">
                <p:oleObj spid="_x0000_s33811"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98167" y="1562100"/>
                        <a:ext cx="8595665" cy="4766113"/>
                      </a:xfrm>
                      <a:prstGeom prst="rect">
                        <a:avLst/>
                      </a:prstGeom>
                    </p:spPr>
                  </p:pic>
                </p:oleObj>
              </mc:Fallback>
            </mc:AlternateContent>
          </a:graphicData>
        </a:graphic>
      </p:graphicFrame>
    </p:spTree>
    <p:extLst>
      <p:ext uri="{BB962C8B-B14F-4D97-AF65-F5344CB8AC3E}">
        <p14:creationId xmlns:p14="http://schemas.microsoft.com/office/powerpoint/2010/main" val="27833898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E875B2-1322-4C6B-BE0B-AD5EE9E87B9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N</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43E875B2-1322-4C6B-BE0B-AD5EE9E87B9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32912A0-D7DE-4CB7-96B2-D67C86F2BC59}"/>
              </a:ext>
            </a:extLst>
          </p:cNvPr>
          <p:cNvGraphicFramePr>
            <a:graphicFrameLocks noChangeAspect="1"/>
          </p:cNvGraphicFramePr>
          <p:nvPr>
            <p:extLst>
              <p:ext uri="{D42A27DB-BD31-4B8C-83A1-F6EECF244321}">
                <p14:modId xmlns:p14="http://schemas.microsoft.com/office/powerpoint/2010/main" val="3929258697"/>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34852"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096001"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66025F0-CCFC-44E1-85A2-E9BB1890B582}"/>
              </a:ext>
            </a:extLst>
          </p:cNvPr>
          <p:cNvGraphicFramePr>
            <a:graphicFrameLocks noChangeAspect="1"/>
          </p:cNvGraphicFramePr>
          <p:nvPr>
            <p:extLst>
              <p:ext uri="{D42A27DB-BD31-4B8C-83A1-F6EECF244321}">
                <p14:modId xmlns:p14="http://schemas.microsoft.com/office/powerpoint/2010/main" val="1700480582"/>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34853" name="Acrobat Document" r:id="rId6" imgW="3882035" imgH="2213571" progId="AcroExch.Document.DC">
                  <p:embed/>
                </p:oleObj>
              </mc:Choice>
              <mc:Fallback>
                <p:oleObj name="Acrobat Document" r:id="rId6" imgW="3882035" imgH="2213571"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8698388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9D55A-1B27-47B4-AB43-4B5F633E096F}"/>
                  </a:ext>
                </a:extLst>
              </p:cNvPr>
              <p:cNvSpPr>
                <a:spLocks noGrp="1"/>
              </p:cNvSpPr>
              <p:nvPr>
                <p:ph idx="1"/>
              </p:nvPr>
            </p:nvSpPr>
            <p:spPr>
              <a:xfrm>
                <a:off x="838200" y="656167"/>
                <a:ext cx="10515600" cy="1016000"/>
              </a:xfrm>
            </p:spPr>
            <p:txBody>
              <a:bodyPr/>
              <a:lstStyle/>
              <a:p>
                <a:pPr marL="0" indent="0">
                  <a:buNone/>
                </a:pPr>
                <a:r>
                  <a:rPr lang="en-US" dirty="0"/>
                  <a:t>The given and estimated energies are used to calculate the SEC cross sections, as show below, for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A79D55A-1B27-47B4-AB43-4B5F633E096F}"/>
                  </a:ext>
                </a:extLst>
              </p:cNvPr>
              <p:cNvSpPr>
                <a:spLocks noGrp="1" noRot="1" noChangeAspect="1" noMove="1" noResize="1" noEditPoints="1" noAdjustHandles="1" noChangeArrowheads="1" noChangeShapeType="1" noTextEdit="1"/>
              </p:cNvSpPr>
              <p:nvPr>
                <p:ph idx="1"/>
              </p:nvPr>
            </p:nvSpPr>
            <p:spPr>
              <a:xfrm>
                <a:off x="838200" y="656167"/>
                <a:ext cx="10515600" cy="1016000"/>
              </a:xfrm>
              <a:blipFill>
                <a:blip r:embed="rId3"/>
                <a:stretch>
                  <a:fillRect l="-1217" t="-10241" b="-241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82A89896-5FD2-4440-8006-31FBE798C531}"/>
              </a:ext>
            </a:extLst>
          </p:cNvPr>
          <p:cNvGraphicFramePr>
            <a:graphicFrameLocks noChangeAspect="1"/>
          </p:cNvGraphicFramePr>
          <p:nvPr>
            <p:extLst>
              <p:ext uri="{D42A27DB-BD31-4B8C-83A1-F6EECF244321}">
                <p14:modId xmlns:p14="http://schemas.microsoft.com/office/powerpoint/2010/main" val="3706901286"/>
              </p:ext>
            </p:extLst>
          </p:nvPr>
        </p:nvGraphicFramePr>
        <p:xfrm>
          <a:off x="2019956" y="1672167"/>
          <a:ext cx="8152087" cy="4827531"/>
        </p:xfrm>
        <a:graphic>
          <a:graphicData uri="http://schemas.openxmlformats.org/presentationml/2006/ole">
            <mc:AlternateContent xmlns:mc="http://schemas.openxmlformats.org/markup-compatibility/2006">
              <mc:Choice xmlns:v="urn:schemas-microsoft-com:vml" Requires="v">
                <p:oleObj spid="_x0000_s35859" name="Acrobat Document" r:id="rId4" imgW="3737263" imgH="2213571" progId="AcroExch.Document.DC">
                  <p:embed/>
                </p:oleObj>
              </mc:Choice>
              <mc:Fallback>
                <p:oleObj name="Acrobat Document" r:id="rId4" imgW="3737263" imgH="2213571" progId="AcroExch.Document.DC">
                  <p:embed/>
                  <p:pic>
                    <p:nvPicPr>
                      <p:cNvPr id="0" name=""/>
                      <p:cNvPicPr/>
                      <p:nvPr/>
                    </p:nvPicPr>
                    <p:blipFill>
                      <a:blip r:embed="rId5"/>
                      <a:stretch>
                        <a:fillRect/>
                      </a:stretch>
                    </p:blipFill>
                    <p:spPr>
                      <a:xfrm>
                        <a:off x="2019956" y="1672167"/>
                        <a:ext cx="8152087" cy="4827531"/>
                      </a:xfrm>
                      <a:prstGeom prst="rect">
                        <a:avLst/>
                      </a:prstGeom>
                    </p:spPr>
                  </p:pic>
                </p:oleObj>
              </mc:Fallback>
            </mc:AlternateContent>
          </a:graphicData>
        </a:graphic>
      </p:graphicFrame>
    </p:spTree>
    <p:extLst>
      <p:ext uri="{BB962C8B-B14F-4D97-AF65-F5344CB8AC3E}">
        <p14:creationId xmlns:p14="http://schemas.microsoft.com/office/powerpoint/2010/main" val="2447317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64E776A-0FFB-4191-A24C-B7C2350129CC}"/>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1−2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a:rPr lang="en-US" b="0" i="1" smtClean="0">
                              <a:latin typeface="Cambria Math" panose="02040503050406030204" pitchFamily="18" charset="0"/>
                            </a:rPr>
                            <m:t>1−2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C64E776A-0FFB-4191-A24C-B7C2350129CC}"/>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40046AF-013F-4B37-BA8E-3A630F5C8991}"/>
              </a:ext>
            </a:extLst>
          </p:cNvPr>
          <p:cNvGraphicFramePr>
            <a:graphicFrameLocks noChangeAspect="1"/>
          </p:cNvGraphicFramePr>
          <p:nvPr>
            <p:extLst>
              <p:ext uri="{D42A27DB-BD31-4B8C-83A1-F6EECF244321}">
                <p14:modId xmlns:p14="http://schemas.microsoft.com/office/powerpoint/2010/main" val="545786609"/>
              </p:ext>
            </p:extLst>
          </p:nvPr>
        </p:nvGraphicFramePr>
        <p:xfrm>
          <a:off x="838200" y="4321175"/>
          <a:ext cx="4747154" cy="2171700"/>
        </p:xfrm>
        <a:graphic>
          <a:graphicData uri="http://schemas.openxmlformats.org/presentationml/2006/ole">
            <mc:AlternateContent xmlns:mc="http://schemas.openxmlformats.org/markup-compatibility/2006">
              <mc:Choice xmlns:v="urn:schemas-microsoft-com:vml" Requires="v">
                <p:oleObj spid="_x0000_s36938"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321175"/>
                        <a:ext cx="4747154" cy="2171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43C0EF6-9D09-43EC-88D0-4856A5CC89D0}"/>
              </a:ext>
            </a:extLst>
          </p:cNvPr>
          <p:cNvGraphicFramePr>
            <a:graphicFrameLocks noChangeAspect="1"/>
          </p:cNvGraphicFramePr>
          <p:nvPr>
            <p:extLst>
              <p:ext uri="{D42A27DB-BD31-4B8C-83A1-F6EECF244321}">
                <p14:modId xmlns:p14="http://schemas.microsoft.com/office/powerpoint/2010/main" val="4030009171"/>
              </p:ext>
            </p:extLst>
          </p:nvPr>
        </p:nvGraphicFramePr>
        <p:xfrm>
          <a:off x="838200" y="1690688"/>
          <a:ext cx="4747154" cy="2201862"/>
        </p:xfrm>
        <a:graphic>
          <a:graphicData uri="http://schemas.openxmlformats.org/presentationml/2006/ole">
            <mc:AlternateContent xmlns:mc="http://schemas.openxmlformats.org/markup-compatibility/2006">
              <mc:Choice xmlns:v="urn:schemas-microsoft-com:vml" Requires="v">
                <p:oleObj spid="_x0000_s36939" name="Acrobat Document" r:id="rId6" imgW="4008040" imgH="2202088" progId="AcroExch.Document.DC">
                  <p:embed/>
                </p:oleObj>
              </mc:Choice>
              <mc:Fallback>
                <p:oleObj name="Acrobat Document" r:id="rId6" imgW="4008040" imgH="2202088" progId="AcroExch.Document.DC">
                  <p:embed/>
                  <p:pic>
                    <p:nvPicPr>
                      <p:cNvPr id="0" name=""/>
                      <p:cNvPicPr/>
                      <p:nvPr/>
                    </p:nvPicPr>
                    <p:blipFill>
                      <a:blip r:embed="rId7"/>
                      <a:stretch>
                        <a:fillRect/>
                      </a:stretch>
                    </p:blipFill>
                    <p:spPr>
                      <a:xfrm>
                        <a:off x="838200" y="1690688"/>
                        <a:ext cx="4747154" cy="220186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6239706-46D3-4F79-8436-83D4A7B07A46}"/>
              </a:ext>
            </a:extLst>
          </p:cNvPr>
          <p:cNvGraphicFramePr>
            <a:graphicFrameLocks noChangeAspect="1"/>
          </p:cNvGraphicFramePr>
          <p:nvPr>
            <p:extLst>
              <p:ext uri="{D42A27DB-BD31-4B8C-83A1-F6EECF244321}">
                <p14:modId xmlns:p14="http://schemas.microsoft.com/office/powerpoint/2010/main" val="3523867921"/>
              </p:ext>
            </p:extLst>
          </p:nvPr>
        </p:nvGraphicFramePr>
        <p:xfrm>
          <a:off x="6096001" y="4321175"/>
          <a:ext cx="4533372" cy="2171700"/>
        </p:xfrm>
        <a:graphic>
          <a:graphicData uri="http://schemas.openxmlformats.org/presentationml/2006/ole">
            <mc:AlternateContent xmlns:mc="http://schemas.openxmlformats.org/markup-compatibility/2006">
              <mc:Choice xmlns:v="urn:schemas-microsoft-com:vml" Requires="v">
                <p:oleObj spid="_x0000_s36940"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1" y="4321175"/>
                        <a:ext cx="4533372" cy="21717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B611BB-099A-4CAE-A170-9F7772CB5BA0}"/>
              </a:ext>
            </a:extLst>
          </p:cNvPr>
          <p:cNvGraphicFramePr>
            <a:graphicFrameLocks noChangeAspect="1"/>
          </p:cNvGraphicFramePr>
          <p:nvPr>
            <p:extLst>
              <p:ext uri="{D42A27DB-BD31-4B8C-83A1-F6EECF244321}">
                <p14:modId xmlns:p14="http://schemas.microsoft.com/office/powerpoint/2010/main" val="1935320942"/>
              </p:ext>
            </p:extLst>
          </p:nvPr>
        </p:nvGraphicFramePr>
        <p:xfrm>
          <a:off x="6096001" y="1693862"/>
          <a:ext cx="4533372" cy="2198688"/>
        </p:xfrm>
        <a:graphic>
          <a:graphicData uri="http://schemas.openxmlformats.org/presentationml/2006/ole">
            <mc:AlternateContent xmlns:mc="http://schemas.openxmlformats.org/markup-compatibility/2006">
              <mc:Choice xmlns:v="urn:schemas-microsoft-com:vml" Requires="v">
                <p:oleObj spid="_x0000_s36941" name="Acrobat Document" r:id="rId10" imgW="4023360" imgH="2198260" progId="AcroExch.Document.DC">
                  <p:embed/>
                </p:oleObj>
              </mc:Choice>
              <mc:Fallback>
                <p:oleObj name="Acrobat Document" r:id="rId10" imgW="4023360" imgH="2198260" progId="AcroExch.Document.DC">
                  <p:embed/>
                  <p:pic>
                    <p:nvPicPr>
                      <p:cNvPr id="0" name=""/>
                      <p:cNvPicPr/>
                      <p:nvPr/>
                    </p:nvPicPr>
                    <p:blipFill>
                      <a:blip r:embed="rId11"/>
                      <a:stretch>
                        <a:fillRect/>
                      </a:stretch>
                    </p:blipFill>
                    <p:spPr>
                      <a:xfrm>
                        <a:off x="6096001" y="1693862"/>
                        <a:ext cx="4533372" cy="2198688"/>
                      </a:xfrm>
                      <a:prstGeom prst="rect">
                        <a:avLst/>
                      </a:prstGeom>
                    </p:spPr>
                  </p:pic>
                </p:oleObj>
              </mc:Fallback>
            </mc:AlternateContent>
          </a:graphicData>
        </a:graphic>
      </p:graphicFrame>
    </p:spTree>
    <p:extLst>
      <p:ext uri="{BB962C8B-B14F-4D97-AF65-F5344CB8AC3E}">
        <p14:creationId xmlns:p14="http://schemas.microsoft.com/office/powerpoint/2010/main" val="2706425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32F6B-C3F5-4CB8-91A4-F714F7882ECA}"/>
                  </a:ext>
                </a:extLst>
              </p:cNvPr>
              <p:cNvSpPr>
                <a:spLocks noGrp="1"/>
              </p:cNvSpPr>
              <p:nvPr>
                <p:ph idx="1"/>
              </p:nvPr>
            </p:nvSpPr>
            <p:spPr>
              <a:xfrm>
                <a:off x="774700" y="524933"/>
                <a:ext cx="10515600" cy="931334"/>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(2010a).</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2F32F6B-C3F5-4CB8-91A4-F714F7882ECA}"/>
                  </a:ext>
                </a:extLst>
              </p:cNvPr>
              <p:cNvSpPr>
                <a:spLocks noGrp="1" noRot="1" noChangeAspect="1" noMove="1" noResize="1" noEditPoints="1" noAdjustHandles="1" noChangeArrowheads="1" noChangeShapeType="1" noTextEdit="1"/>
              </p:cNvSpPr>
              <p:nvPr>
                <p:ph idx="1"/>
              </p:nvPr>
            </p:nvSpPr>
            <p:spPr>
              <a:xfrm>
                <a:off x="774700" y="524933"/>
                <a:ext cx="10515600" cy="931334"/>
              </a:xfrm>
              <a:blipFill>
                <a:blip r:embed="rId3"/>
                <a:stretch>
                  <a:fillRect l="-1159" t="-10458" b="-1111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3A17DDA-C625-418D-8024-3ED236D02BB9}"/>
              </a:ext>
            </a:extLst>
          </p:cNvPr>
          <p:cNvGraphicFramePr>
            <a:graphicFrameLocks noChangeAspect="1"/>
          </p:cNvGraphicFramePr>
          <p:nvPr>
            <p:extLst>
              <p:ext uri="{D42A27DB-BD31-4B8C-83A1-F6EECF244321}">
                <p14:modId xmlns:p14="http://schemas.microsoft.com/office/powerpoint/2010/main" val="1335138082"/>
              </p:ext>
            </p:extLst>
          </p:nvPr>
        </p:nvGraphicFramePr>
        <p:xfrm>
          <a:off x="1698323" y="1456267"/>
          <a:ext cx="8668353" cy="4876800"/>
        </p:xfrm>
        <a:graphic>
          <a:graphicData uri="http://schemas.openxmlformats.org/presentationml/2006/ole">
            <mc:AlternateContent xmlns:mc="http://schemas.openxmlformats.org/markup-compatibility/2006">
              <mc:Choice xmlns:v="urn:schemas-microsoft-com:vml" Requires="v">
                <p:oleObj spid="_x0000_s37907" name="Acrobat Document" r:id="rId4" imgW="6061658" imgH="3409734" progId="AcroExch.Document.DC">
                  <p:embed/>
                </p:oleObj>
              </mc:Choice>
              <mc:Fallback>
                <p:oleObj name="Acrobat Document" r:id="rId4" imgW="6061658" imgH="3409734" progId="AcroExch.Document.DC">
                  <p:embed/>
                  <p:pic>
                    <p:nvPicPr>
                      <p:cNvPr id="0" name=""/>
                      <p:cNvPicPr/>
                      <p:nvPr/>
                    </p:nvPicPr>
                    <p:blipFill>
                      <a:blip r:embed="rId5"/>
                      <a:stretch>
                        <a:fillRect/>
                      </a:stretch>
                    </p:blipFill>
                    <p:spPr>
                      <a:xfrm>
                        <a:off x="1698323" y="1456267"/>
                        <a:ext cx="8668353" cy="4876800"/>
                      </a:xfrm>
                      <a:prstGeom prst="rect">
                        <a:avLst/>
                      </a:prstGeom>
                    </p:spPr>
                  </p:pic>
                </p:oleObj>
              </mc:Fallback>
            </mc:AlternateContent>
          </a:graphicData>
        </a:graphic>
      </p:graphicFrame>
    </p:spTree>
    <p:extLst>
      <p:ext uri="{BB962C8B-B14F-4D97-AF65-F5344CB8AC3E}">
        <p14:creationId xmlns:p14="http://schemas.microsoft.com/office/powerpoint/2010/main" val="40488359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B3C4-CDCC-4F94-A911-EA706243D5E0}"/>
                  </a:ext>
                </a:extLst>
              </p:cNvPr>
              <p:cNvSpPr>
                <a:spLocks noGrp="1"/>
              </p:cNvSpPr>
              <p:nvPr>
                <p:ph idx="1"/>
              </p:nvPr>
            </p:nvSpPr>
            <p:spPr>
              <a:xfrm>
                <a:off x="838200" y="474133"/>
                <a:ext cx="10515600" cy="1016000"/>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1−2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O</m:t>
                        </m:r>
                      </m:e>
                      <m:sub>
                        <m:r>
                          <a:rPr lang="en-US" b="0" i="0" smtClean="0">
                            <a:latin typeface="Cambria Math" panose="02040503050406030204" pitchFamily="18" charset="0"/>
                          </a:rPr>
                          <m:t>1−2</m:t>
                        </m:r>
                      </m:sub>
                      <m:sup>
                        <m:r>
                          <a:rPr lang="en-US" b="0" i="0" smtClean="0">
                            <a:latin typeface="Cambria Math" panose="02040503050406030204" pitchFamily="18" charset="0"/>
                          </a:rPr>
                          <m:t>+</m:t>
                        </m:r>
                      </m:sup>
                    </m:sSub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4F0B3C4-CDCC-4F94-A911-EA706243D5E0}"/>
                  </a:ext>
                </a:extLst>
              </p:cNvPr>
              <p:cNvSpPr>
                <a:spLocks noGrp="1" noRot="1" noChangeAspect="1" noMove="1" noResize="1" noEditPoints="1" noAdjustHandles="1" noChangeArrowheads="1" noChangeShapeType="1" noTextEdit="1"/>
              </p:cNvSpPr>
              <p:nvPr>
                <p:ph idx="1"/>
              </p:nvPr>
            </p:nvSpPr>
            <p:spPr>
              <a:xfrm>
                <a:off x="838200" y="474133"/>
                <a:ext cx="10515600" cy="1016000"/>
              </a:xfrm>
              <a:blipFill>
                <a:blip r:embed="rId3"/>
                <a:stretch>
                  <a:fillRect l="-1217" t="-10241" b="-2410"/>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4CC88A09-5FBE-43BC-979A-B5E9FAF1EDFC}"/>
              </a:ext>
            </a:extLst>
          </p:cNvPr>
          <p:cNvGraphicFramePr>
            <a:graphicFrameLocks noChangeAspect="1"/>
          </p:cNvGraphicFramePr>
          <p:nvPr>
            <p:extLst>
              <p:ext uri="{D42A27DB-BD31-4B8C-83A1-F6EECF244321}">
                <p14:modId xmlns:p14="http://schemas.microsoft.com/office/powerpoint/2010/main" val="2029121520"/>
              </p:ext>
            </p:extLst>
          </p:nvPr>
        </p:nvGraphicFramePr>
        <p:xfrm>
          <a:off x="838201" y="1490133"/>
          <a:ext cx="5257800" cy="4893734"/>
        </p:xfrm>
        <a:graphic>
          <a:graphicData uri="http://schemas.openxmlformats.org/presentationml/2006/ole">
            <mc:AlternateContent xmlns:mc="http://schemas.openxmlformats.org/markup-compatibility/2006">
              <mc:Choice xmlns:v="urn:schemas-microsoft-com:vml" Requires="v">
                <p:oleObj spid="_x0000_s38948" name="Acrobat Document" r:id="rId4" imgW="6061658" imgH="3409734" progId="AcroExch.Document.DC">
                  <p:embed/>
                </p:oleObj>
              </mc:Choice>
              <mc:Fallback>
                <p:oleObj name="Acrobat Document" r:id="rId4" imgW="6061658" imgH="3409734" progId="AcroExch.Document.DC">
                  <p:embed/>
                  <p:pic>
                    <p:nvPicPr>
                      <p:cNvPr id="0" name=""/>
                      <p:cNvPicPr/>
                      <p:nvPr/>
                    </p:nvPicPr>
                    <p:blipFill>
                      <a:blip r:embed="rId5"/>
                      <a:stretch>
                        <a:fillRect/>
                      </a:stretch>
                    </p:blipFill>
                    <p:spPr>
                      <a:xfrm>
                        <a:off x="838201" y="1490133"/>
                        <a:ext cx="5257800" cy="489373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1B50FDF-356C-4A66-B67D-6BE69B76B2AC}"/>
              </a:ext>
            </a:extLst>
          </p:cNvPr>
          <p:cNvGraphicFramePr>
            <a:graphicFrameLocks noChangeAspect="1"/>
          </p:cNvGraphicFramePr>
          <p:nvPr>
            <p:extLst>
              <p:ext uri="{D42A27DB-BD31-4B8C-83A1-F6EECF244321}">
                <p14:modId xmlns:p14="http://schemas.microsoft.com/office/powerpoint/2010/main" val="1239933619"/>
              </p:ext>
            </p:extLst>
          </p:nvPr>
        </p:nvGraphicFramePr>
        <p:xfrm>
          <a:off x="6095999" y="1490132"/>
          <a:ext cx="5257800" cy="4893733"/>
        </p:xfrm>
        <a:graphic>
          <a:graphicData uri="http://schemas.openxmlformats.org/presentationml/2006/ole">
            <mc:AlternateContent xmlns:mc="http://schemas.openxmlformats.org/markup-compatibility/2006">
              <mc:Choice xmlns:v="urn:schemas-microsoft-com:vml" Requires="v">
                <p:oleObj spid="_x0000_s38949" name="Acrobat Document" r:id="rId6" imgW="6061658" imgH="3409734" progId="AcroExch.Document.DC">
                  <p:embed/>
                </p:oleObj>
              </mc:Choice>
              <mc:Fallback>
                <p:oleObj name="Acrobat Document" r:id="rId6" imgW="6061658" imgH="3409734" progId="AcroExch.Document.DC">
                  <p:embed/>
                  <p:pic>
                    <p:nvPicPr>
                      <p:cNvPr id="0" name=""/>
                      <p:cNvPicPr/>
                      <p:nvPr/>
                    </p:nvPicPr>
                    <p:blipFill>
                      <a:blip r:embed="rId7"/>
                      <a:stretch>
                        <a:fillRect/>
                      </a:stretch>
                    </p:blipFill>
                    <p:spPr>
                      <a:xfrm>
                        <a:off x="6095999" y="1490132"/>
                        <a:ext cx="5257800" cy="4893733"/>
                      </a:xfrm>
                      <a:prstGeom prst="rect">
                        <a:avLst/>
                      </a:prstGeom>
                    </p:spPr>
                  </p:pic>
                </p:oleObj>
              </mc:Fallback>
            </mc:AlternateContent>
          </a:graphicData>
        </a:graphic>
      </p:graphicFrame>
    </p:spTree>
    <p:extLst>
      <p:ext uri="{BB962C8B-B14F-4D97-AF65-F5344CB8AC3E}">
        <p14:creationId xmlns:p14="http://schemas.microsoft.com/office/powerpoint/2010/main" val="33156696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EAB872-5D4B-4CEE-9F46-542F8960C93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N</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F7EAB872-5D4B-4CEE-9F46-542F8960C93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337BB86-BF26-4BF5-8C50-043E86457385}"/>
              </a:ext>
            </a:extLst>
          </p:cNvPr>
          <p:cNvGraphicFramePr>
            <a:graphicFrameLocks noChangeAspect="1"/>
          </p:cNvGraphicFramePr>
          <p:nvPr>
            <p:extLst>
              <p:ext uri="{D42A27DB-BD31-4B8C-83A1-F6EECF244321}">
                <p14:modId xmlns:p14="http://schemas.microsoft.com/office/powerpoint/2010/main" val="3864827553"/>
              </p:ext>
            </p:extLst>
          </p:nvPr>
        </p:nvGraphicFramePr>
        <p:xfrm>
          <a:off x="6329363" y="1690687"/>
          <a:ext cx="4791076" cy="4802187"/>
        </p:xfrm>
        <a:graphic>
          <a:graphicData uri="http://schemas.openxmlformats.org/presentationml/2006/ole">
            <mc:AlternateContent xmlns:mc="http://schemas.openxmlformats.org/markup-compatibility/2006">
              <mc:Choice xmlns:v="urn:schemas-microsoft-com:vml" Requires="v">
                <p:oleObj spid="_x0000_s39972"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329363" y="1690687"/>
                        <a:ext cx="4791076"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471105D-B6CC-40DC-8B3F-48D057DE8B3D}"/>
              </a:ext>
            </a:extLst>
          </p:cNvPr>
          <p:cNvGraphicFramePr>
            <a:graphicFrameLocks noChangeAspect="1"/>
          </p:cNvGraphicFramePr>
          <p:nvPr>
            <p:extLst>
              <p:ext uri="{D42A27DB-BD31-4B8C-83A1-F6EECF244321}">
                <p14:modId xmlns:p14="http://schemas.microsoft.com/office/powerpoint/2010/main" val="4168273815"/>
              </p:ext>
            </p:extLst>
          </p:nvPr>
        </p:nvGraphicFramePr>
        <p:xfrm>
          <a:off x="1071562" y="1690688"/>
          <a:ext cx="5024438" cy="4802187"/>
        </p:xfrm>
        <a:graphic>
          <a:graphicData uri="http://schemas.openxmlformats.org/presentationml/2006/ole">
            <mc:AlternateContent xmlns:mc="http://schemas.openxmlformats.org/markup-compatibility/2006">
              <mc:Choice xmlns:v="urn:schemas-microsoft-com:vml" Requires="v">
                <p:oleObj spid="_x0000_s39973" name="Acrobat Document" r:id="rId6" imgW="4023360" imgH="2213571" progId="AcroExch.Document.DC">
                  <p:embed/>
                </p:oleObj>
              </mc:Choice>
              <mc:Fallback>
                <p:oleObj name="Acrobat Document" r:id="rId6" imgW="4023360" imgH="2213571" progId="AcroExch.Document.DC">
                  <p:embed/>
                  <p:pic>
                    <p:nvPicPr>
                      <p:cNvPr id="0" name=""/>
                      <p:cNvPicPr/>
                      <p:nvPr/>
                    </p:nvPicPr>
                    <p:blipFill>
                      <a:blip r:embed="rId7"/>
                      <a:stretch>
                        <a:fillRect/>
                      </a:stretch>
                    </p:blipFill>
                    <p:spPr>
                      <a:xfrm>
                        <a:off x="1071562" y="1690688"/>
                        <a:ext cx="5024438" cy="4802187"/>
                      </a:xfrm>
                      <a:prstGeom prst="rect">
                        <a:avLst/>
                      </a:prstGeom>
                    </p:spPr>
                  </p:pic>
                </p:oleObj>
              </mc:Fallback>
            </mc:AlternateContent>
          </a:graphicData>
        </a:graphic>
      </p:graphicFrame>
    </p:spTree>
    <p:extLst>
      <p:ext uri="{BB962C8B-B14F-4D97-AF65-F5344CB8AC3E}">
        <p14:creationId xmlns:p14="http://schemas.microsoft.com/office/powerpoint/2010/main" val="4018614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8A81-1151-4133-8AD1-A0664437D3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B2310D9-40C6-4E28-936B-0891BBAE3A41}"/>
              </a:ext>
            </a:extLst>
          </p:cNvPr>
          <p:cNvSpPr>
            <a:spLocks noGrp="1"/>
          </p:cNvSpPr>
          <p:nvPr>
            <p:ph idx="1"/>
          </p:nvPr>
        </p:nvSpPr>
        <p:spPr/>
        <p:txBody>
          <a:bodyPr/>
          <a:lstStyle/>
          <a:p>
            <a:pPr marL="0" indent="0">
              <a:buNone/>
            </a:pPr>
            <a:r>
              <a:rPr lang="en-US" dirty="0"/>
              <a:t>It was determined that the results in this study were consistent with the compared data, and thus, the MCLZ method can be reasonably accurate for calculating SEC cross sections.</a:t>
            </a:r>
          </a:p>
        </p:txBody>
      </p:sp>
    </p:spTree>
    <p:extLst>
      <p:ext uri="{BB962C8B-B14F-4D97-AF65-F5344CB8AC3E}">
        <p14:creationId xmlns:p14="http://schemas.microsoft.com/office/powerpoint/2010/main" val="3122231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DC83F58-EEFE-4D5E-AF58-5D2034A3D444}"/>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Ne</m:t>
                          </m:r>
                        </m:e>
                        <m:sup>
                          <m:r>
                            <a:rPr lang="en-US" i="1">
                              <a:latin typeface="Cambria Math" panose="02040503050406030204" pitchFamily="18" charset="0"/>
                            </a:rPr>
                            <m:t>9+</m:t>
                          </m:r>
                        </m:sup>
                      </m:sSup>
                      <m:r>
                        <a:rPr lang="en-US" i="1">
                          <a:latin typeface="Cambria Math" panose="02040503050406030204" pitchFamily="18" charset="0"/>
                        </a:rPr>
                        <m:t>+</m:t>
                      </m:r>
                      <m:r>
                        <m:rPr>
                          <m:sty m:val="p"/>
                        </m:rPr>
                        <a:rPr lang="en-US">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Ne</m:t>
                          </m:r>
                        </m:e>
                        <m:sup>
                          <m:r>
                            <a:rPr lang="en-US" i="1">
                              <a:latin typeface="Cambria Math" panose="02040503050406030204" pitchFamily="18" charset="0"/>
                            </a:rPr>
                            <m:t>8+</m:t>
                          </m:r>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H</m:t>
                          </m:r>
                        </m:e>
                        <m:sup>
                          <m:r>
                            <a:rPr lang="en-US" i="1">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DC83F58-EEFE-4D5E-AF58-5D2034A3D44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1B539F3-0ED9-430B-B923-A8BDE898412E}"/>
              </a:ext>
            </a:extLst>
          </p:cNvPr>
          <p:cNvSpPr>
            <a:spLocks noGrp="1"/>
          </p:cNvSpPr>
          <p:nvPr>
            <p:ph idx="1"/>
          </p:nvPr>
        </p:nvSpPr>
        <p:spPr/>
        <p:txBody>
          <a:bodyPr>
            <a:normAutofit/>
          </a:bodyPr>
          <a:lstStyle/>
          <a:p>
            <a:pPr marL="0" indent="0">
              <a:buNone/>
            </a:pPr>
            <a:r>
              <a:rPr lang="en-US" dirty="0"/>
              <a:t>The MOCC method is used to calculate singlet SEC cross sections for this system. The adiabatic potential and non adiabatic coupling (rotational and radial) data are provided by Peter Liebermann, who generates the data with the multi-reference single and double-configuration interaction (MRDCI) method.</a:t>
            </a:r>
          </a:p>
        </p:txBody>
      </p:sp>
    </p:spTree>
    <p:extLst>
      <p:ext uri="{BB962C8B-B14F-4D97-AF65-F5344CB8AC3E}">
        <p14:creationId xmlns:p14="http://schemas.microsoft.com/office/powerpoint/2010/main" val="1170406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234136-1D5C-4EE1-B54C-7DEBC5CEEF9E}"/>
                  </a:ext>
                </a:extLst>
              </p:cNvPr>
              <p:cNvSpPr>
                <a:spLocks noGrp="1"/>
              </p:cNvSpPr>
              <p:nvPr>
                <p:ph idx="1"/>
              </p:nvPr>
            </p:nvSpPr>
            <p:spPr/>
            <p:txBody>
              <a:bodyPr/>
              <a:lstStyle/>
              <a:p>
                <a:pPr marL="0" indent="0">
                  <a:buNone/>
                </a:pPr>
                <a:r>
                  <a:rPr lang="en-US" dirty="0"/>
                  <a:t>The Multichannel Landau-Zener (MCLZ) method is used to calculate cross sections over an energy range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b="0" dirty="0"/>
                  <a:t> eV/u.</a:t>
                </a:r>
              </a:p>
              <a:p>
                <a:pPr marL="0" indent="0">
                  <a:buNone/>
                </a:pPr>
                <a:endParaRPr lang="en-US" dirty="0"/>
              </a:p>
              <a:p>
                <a:pPr marL="0" indent="0">
                  <a:buNone/>
                </a:pPr>
                <a:r>
                  <a:rPr lang="en-US" b="0" dirty="0"/>
                  <a:t>The MCLZ method is assumed to be reasonably accurate for energies below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b="0" dirty="0"/>
                  <a:t> eV/u. Furthermore, the computational effort is minimal, therefore is it possible to study many systems in a relatively short amount of time.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A234136-1D5C-4EE1-B54C-7DEBC5CEEF9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543873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FC2DF-6B74-4201-A388-F79EB63D5CBC}"/>
              </a:ext>
            </a:extLst>
          </p:cNvPr>
          <p:cNvSpPr>
            <a:spLocks noGrp="1"/>
          </p:cNvSpPr>
          <p:nvPr>
            <p:ph idx="1"/>
          </p:nvPr>
        </p:nvSpPr>
        <p:spPr>
          <a:xfrm>
            <a:off x="838200" y="812800"/>
            <a:ext cx="10515600" cy="5364163"/>
          </a:xfrm>
        </p:spPr>
        <p:txBody>
          <a:bodyPr/>
          <a:lstStyle/>
          <a:p>
            <a:pPr marL="0" indent="0">
              <a:buNone/>
            </a:pPr>
            <a:r>
              <a:rPr lang="en-US" dirty="0"/>
              <a:t>Significant “tweaking” is involved to determine the correct parameters to use for the numerical calculation. For example, for each energy point, it is necessary to determine the number of partial waves that can be used. The more partial waves, the more accurate the result. However, using too many partial waves can cause run-time errors in the software. So tests are perform to determine the number of partial waves. The higher the energy, the more partial waves can be used.</a:t>
            </a:r>
          </a:p>
          <a:p>
            <a:pPr marL="0" indent="0">
              <a:buNone/>
            </a:pPr>
            <a:endParaRPr lang="en-US" dirty="0"/>
          </a:p>
          <a:p>
            <a:pPr marL="0" indent="0">
              <a:buNone/>
            </a:pPr>
            <a:r>
              <a:rPr lang="en-US" dirty="0"/>
              <a:t>A similar matter exists with determining the maximum value of </a:t>
            </a:r>
            <a:r>
              <a:rPr lang="en-US" i="1" dirty="0"/>
              <a:t>R</a:t>
            </a:r>
            <a:r>
              <a:rPr lang="en-US" dirty="0"/>
              <a:t>, the internuclear distance, over which to integrate. The maximum value of </a:t>
            </a:r>
            <a:r>
              <a:rPr lang="en-US" i="1" dirty="0"/>
              <a:t>R</a:t>
            </a:r>
            <a:r>
              <a:rPr lang="en-US" dirty="0"/>
              <a:t> decreases as initial energy increases.</a:t>
            </a:r>
          </a:p>
        </p:txBody>
      </p:sp>
    </p:spTree>
    <p:extLst>
      <p:ext uri="{BB962C8B-B14F-4D97-AF65-F5344CB8AC3E}">
        <p14:creationId xmlns:p14="http://schemas.microsoft.com/office/powerpoint/2010/main" val="38016938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40A46-4E32-4DF3-A820-7E3510AB8888}"/>
              </a:ext>
            </a:extLst>
          </p:cNvPr>
          <p:cNvSpPr>
            <a:spLocks noGrp="1"/>
          </p:cNvSpPr>
          <p:nvPr>
            <p:ph idx="1"/>
          </p:nvPr>
        </p:nvSpPr>
        <p:spPr>
          <a:xfrm>
            <a:off x="838200" y="550333"/>
            <a:ext cx="10515600" cy="1066800"/>
          </a:xfrm>
        </p:spPr>
        <p:txBody>
          <a:bodyPr/>
          <a:lstStyle/>
          <a:p>
            <a:pPr marL="0" indent="0">
              <a:buNone/>
            </a:pPr>
            <a:r>
              <a:rPr lang="en-US" dirty="0"/>
              <a:t>48 channels of MRDCI singlets are provided for calculation of cross sections. The potentials range from </a:t>
            </a:r>
            <a:r>
              <a:rPr lang="en-US" i="1" dirty="0"/>
              <a:t>R</a:t>
            </a:r>
            <a:r>
              <a:rPr lang="en-US" dirty="0"/>
              <a:t>=2 to </a:t>
            </a:r>
            <a:r>
              <a:rPr lang="en-US" i="1" dirty="0"/>
              <a:t>R</a:t>
            </a:r>
            <a:r>
              <a:rPr lang="en-US" dirty="0"/>
              <a:t>=50, as show below.</a:t>
            </a:r>
          </a:p>
        </p:txBody>
      </p:sp>
      <p:graphicFrame>
        <p:nvGraphicFramePr>
          <p:cNvPr id="6" name="Object 5">
            <a:extLst>
              <a:ext uri="{FF2B5EF4-FFF2-40B4-BE49-F238E27FC236}">
                <a16:creationId xmlns:a16="http://schemas.microsoft.com/office/drawing/2014/main" id="{BDC8E349-9C1D-4A07-BEE3-2808FFEEA4CE}"/>
              </a:ext>
            </a:extLst>
          </p:cNvPr>
          <p:cNvGraphicFramePr>
            <a:graphicFrameLocks noChangeAspect="1"/>
          </p:cNvGraphicFramePr>
          <p:nvPr>
            <p:extLst>
              <p:ext uri="{D42A27DB-BD31-4B8C-83A1-F6EECF244321}">
                <p14:modId xmlns:p14="http://schemas.microsoft.com/office/powerpoint/2010/main" val="1959481199"/>
              </p:ext>
            </p:extLst>
          </p:nvPr>
        </p:nvGraphicFramePr>
        <p:xfrm>
          <a:off x="1694127" y="1617133"/>
          <a:ext cx="8803745" cy="4854310"/>
        </p:xfrm>
        <a:graphic>
          <a:graphicData uri="http://schemas.openxmlformats.org/presentationml/2006/ole">
            <mc:AlternateContent xmlns:mc="http://schemas.openxmlformats.org/markup-compatibility/2006">
              <mc:Choice xmlns:v="urn:schemas-microsoft-com:vml" Requires="v">
                <p:oleObj spid="_x0000_s40973" name="Acrobat Document" r:id="rId3" imgW="4278435" imgH="2358259" progId="AcroExch.Document.DC">
                  <p:embed/>
                </p:oleObj>
              </mc:Choice>
              <mc:Fallback>
                <p:oleObj name="Acrobat Document" r:id="rId3" imgW="4278435" imgH="2358259" progId="AcroExch.Document.DC">
                  <p:embed/>
                  <p:pic>
                    <p:nvPicPr>
                      <p:cNvPr id="0" name=""/>
                      <p:cNvPicPr/>
                      <p:nvPr/>
                    </p:nvPicPr>
                    <p:blipFill>
                      <a:blip r:embed="rId4"/>
                      <a:stretch>
                        <a:fillRect/>
                      </a:stretch>
                    </p:blipFill>
                    <p:spPr>
                      <a:xfrm>
                        <a:off x="1694127" y="1617133"/>
                        <a:ext cx="8803745" cy="4854310"/>
                      </a:xfrm>
                      <a:prstGeom prst="rect">
                        <a:avLst/>
                      </a:prstGeom>
                    </p:spPr>
                  </p:pic>
                </p:oleObj>
              </mc:Fallback>
            </mc:AlternateContent>
          </a:graphicData>
        </a:graphic>
      </p:graphicFrame>
    </p:spTree>
    <p:extLst>
      <p:ext uri="{BB962C8B-B14F-4D97-AF65-F5344CB8AC3E}">
        <p14:creationId xmlns:p14="http://schemas.microsoft.com/office/powerpoint/2010/main" val="500206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0FF6E8-DDA3-482E-AABF-E17DB25ABD67}"/>
              </a:ext>
            </a:extLst>
          </p:cNvPr>
          <p:cNvSpPr>
            <a:spLocks noGrp="1"/>
          </p:cNvSpPr>
          <p:nvPr>
            <p:ph idx="1"/>
          </p:nvPr>
        </p:nvSpPr>
        <p:spPr>
          <a:xfrm>
            <a:off x="838200" y="529167"/>
            <a:ext cx="10515600" cy="647700"/>
          </a:xfrm>
        </p:spPr>
        <p:txBody>
          <a:bodyPr/>
          <a:lstStyle/>
          <a:p>
            <a:pPr marL="0" indent="0">
              <a:buNone/>
            </a:pPr>
            <a:r>
              <a:rPr lang="en-US" dirty="0"/>
              <a:t>A closer look at channels 14—38 reveals the avoided crossings.</a:t>
            </a:r>
          </a:p>
        </p:txBody>
      </p:sp>
      <p:graphicFrame>
        <p:nvGraphicFramePr>
          <p:cNvPr id="4" name="Object 3">
            <a:extLst>
              <a:ext uri="{FF2B5EF4-FFF2-40B4-BE49-F238E27FC236}">
                <a16:creationId xmlns:a16="http://schemas.microsoft.com/office/drawing/2014/main" id="{A7CF0AD9-5115-4D76-B9FA-8E412D86A344}"/>
              </a:ext>
            </a:extLst>
          </p:cNvPr>
          <p:cNvGraphicFramePr>
            <a:graphicFrameLocks noChangeAspect="1"/>
          </p:cNvGraphicFramePr>
          <p:nvPr>
            <p:extLst>
              <p:ext uri="{D42A27DB-BD31-4B8C-83A1-F6EECF244321}">
                <p14:modId xmlns:p14="http://schemas.microsoft.com/office/powerpoint/2010/main" val="99293165"/>
              </p:ext>
            </p:extLst>
          </p:nvPr>
        </p:nvGraphicFramePr>
        <p:xfrm>
          <a:off x="1424214" y="1176867"/>
          <a:ext cx="9343571" cy="5151966"/>
        </p:xfrm>
        <a:graphic>
          <a:graphicData uri="http://schemas.openxmlformats.org/presentationml/2006/ole">
            <mc:AlternateContent xmlns:mc="http://schemas.openxmlformats.org/markup-compatibility/2006">
              <mc:Choice xmlns:v="urn:schemas-microsoft-com:vml" Requires="v">
                <p:oleObj spid="_x0000_s41996" name="Acrobat Document" r:id="rId3" imgW="4278435" imgH="2358259" progId="AcroExch.Document.DC">
                  <p:embed/>
                </p:oleObj>
              </mc:Choice>
              <mc:Fallback>
                <p:oleObj name="Acrobat Document" r:id="rId3" imgW="4278435" imgH="2358259" progId="AcroExch.Document.DC">
                  <p:embed/>
                  <p:pic>
                    <p:nvPicPr>
                      <p:cNvPr id="0" name=""/>
                      <p:cNvPicPr/>
                      <p:nvPr/>
                    </p:nvPicPr>
                    <p:blipFill>
                      <a:blip r:embed="rId4"/>
                      <a:stretch>
                        <a:fillRect/>
                      </a:stretch>
                    </p:blipFill>
                    <p:spPr>
                      <a:xfrm>
                        <a:off x="1424214" y="1176867"/>
                        <a:ext cx="9343571" cy="5151966"/>
                      </a:xfrm>
                      <a:prstGeom prst="rect">
                        <a:avLst/>
                      </a:prstGeom>
                    </p:spPr>
                  </p:pic>
                </p:oleObj>
              </mc:Fallback>
            </mc:AlternateContent>
          </a:graphicData>
        </a:graphic>
      </p:graphicFrame>
    </p:spTree>
    <p:extLst>
      <p:ext uri="{BB962C8B-B14F-4D97-AF65-F5344CB8AC3E}">
        <p14:creationId xmlns:p14="http://schemas.microsoft.com/office/powerpoint/2010/main" val="30628039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73E96-062A-46A6-9BFA-21793ED35CE4}"/>
              </a:ext>
            </a:extLst>
          </p:cNvPr>
          <p:cNvSpPr>
            <a:spLocks noGrp="1"/>
          </p:cNvSpPr>
          <p:nvPr>
            <p:ph idx="1"/>
          </p:nvPr>
        </p:nvSpPr>
        <p:spPr>
          <a:xfrm>
            <a:off x="838200" y="550333"/>
            <a:ext cx="10515600" cy="1058334"/>
          </a:xfrm>
        </p:spPr>
        <p:txBody>
          <a:bodyPr>
            <a:normAutofit fontScale="92500" lnSpcReduction="10000"/>
          </a:bodyPr>
          <a:lstStyle/>
          <a:p>
            <a:pPr marL="0" indent="0">
              <a:buNone/>
            </a:pPr>
            <a:r>
              <a:rPr lang="en-US" dirty="0"/>
              <a:t>Using 38 as the incoming channel, the following singlet cross section data are given at energies of 1, 10, 100, and 1000 eV/u. These data are compared with MCLZ singlet cross sections.</a:t>
            </a:r>
          </a:p>
        </p:txBody>
      </p:sp>
      <p:graphicFrame>
        <p:nvGraphicFramePr>
          <p:cNvPr id="4" name="Object 3">
            <a:extLst>
              <a:ext uri="{FF2B5EF4-FFF2-40B4-BE49-F238E27FC236}">
                <a16:creationId xmlns:a16="http://schemas.microsoft.com/office/drawing/2014/main" id="{B7BCBD75-243E-49E7-A3C3-93D4140DBCAA}"/>
              </a:ext>
            </a:extLst>
          </p:cNvPr>
          <p:cNvGraphicFramePr>
            <a:graphicFrameLocks noChangeAspect="1"/>
          </p:cNvGraphicFramePr>
          <p:nvPr>
            <p:extLst>
              <p:ext uri="{D42A27DB-BD31-4B8C-83A1-F6EECF244321}">
                <p14:modId xmlns:p14="http://schemas.microsoft.com/office/powerpoint/2010/main" val="3776478829"/>
              </p:ext>
            </p:extLst>
          </p:nvPr>
        </p:nvGraphicFramePr>
        <p:xfrm>
          <a:off x="952049" y="1608667"/>
          <a:ext cx="10287901" cy="4875645"/>
        </p:xfrm>
        <a:graphic>
          <a:graphicData uri="http://schemas.openxmlformats.org/presentationml/2006/ole">
            <mc:AlternateContent xmlns:mc="http://schemas.openxmlformats.org/markup-compatibility/2006">
              <mc:Choice xmlns:v="urn:schemas-microsoft-com:vml" Requires="v">
                <p:oleObj spid="_x0000_s43020" name="Acrobat Document" r:id="rId3" imgW="2830714" imgH="1340851" progId="AcroExch.Document.DC">
                  <p:embed/>
                </p:oleObj>
              </mc:Choice>
              <mc:Fallback>
                <p:oleObj name="Acrobat Document" r:id="rId3" imgW="2830714" imgH="1340851" progId="AcroExch.Document.DC">
                  <p:embed/>
                  <p:pic>
                    <p:nvPicPr>
                      <p:cNvPr id="0" name=""/>
                      <p:cNvPicPr/>
                      <p:nvPr/>
                    </p:nvPicPr>
                    <p:blipFill>
                      <a:blip r:embed="rId4"/>
                      <a:stretch>
                        <a:fillRect/>
                      </a:stretch>
                    </p:blipFill>
                    <p:spPr>
                      <a:xfrm>
                        <a:off x="952049" y="1608667"/>
                        <a:ext cx="10287901" cy="4875645"/>
                      </a:xfrm>
                      <a:prstGeom prst="rect">
                        <a:avLst/>
                      </a:prstGeom>
                    </p:spPr>
                  </p:pic>
                </p:oleObj>
              </mc:Fallback>
            </mc:AlternateContent>
          </a:graphicData>
        </a:graphic>
      </p:graphicFrame>
    </p:spTree>
    <p:extLst>
      <p:ext uri="{BB962C8B-B14F-4D97-AF65-F5344CB8AC3E}">
        <p14:creationId xmlns:p14="http://schemas.microsoft.com/office/powerpoint/2010/main" val="1363963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63970-0056-48E8-BA89-2DF1071545A3}"/>
              </a:ext>
            </a:extLst>
          </p:cNvPr>
          <p:cNvSpPr>
            <a:spLocks noGrp="1"/>
          </p:cNvSpPr>
          <p:nvPr>
            <p:ph idx="1"/>
          </p:nvPr>
        </p:nvSpPr>
        <p:spPr>
          <a:xfrm>
            <a:off x="838200" y="1905000"/>
            <a:ext cx="10515600" cy="4271963"/>
          </a:xfrm>
        </p:spPr>
        <p:txBody>
          <a:bodyPr/>
          <a:lstStyle/>
          <a:p>
            <a:pPr marL="0" indent="0">
              <a:buNone/>
            </a:pPr>
            <a:r>
              <a:rPr lang="en-US" dirty="0"/>
              <a:t>The MOCC and MCLZ cross sections at 1 and 10 eV/u are reasonably close. However, at 100 and 1000 eV/u, they are separated by approximately an order of magnitude.</a:t>
            </a:r>
          </a:p>
          <a:p>
            <a:pPr marL="0" indent="0">
              <a:buNone/>
            </a:pPr>
            <a:endParaRPr lang="en-US" dirty="0"/>
          </a:p>
          <a:p>
            <a:pPr marL="0" indent="0">
              <a:buNone/>
            </a:pPr>
            <a:r>
              <a:rPr lang="en-US" dirty="0"/>
              <a:t>The reason for this is likely the number of partial waves used for these energy values.</a:t>
            </a:r>
          </a:p>
        </p:txBody>
      </p:sp>
    </p:spTree>
    <p:extLst>
      <p:ext uri="{BB962C8B-B14F-4D97-AF65-F5344CB8AC3E}">
        <p14:creationId xmlns:p14="http://schemas.microsoft.com/office/powerpoint/2010/main" val="1512641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CC4B0-9F62-4E00-A671-422AB6F3A682}"/>
              </a:ext>
            </a:extLst>
          </p:cNvPr>
          <p:cNvSpPr>
            <a:spLocks noGrp="1"/>
          </p:cNvSpPr>
          <p:nvPr>
            <p:ph idx="1"/>
          </p:nvPr>
        </p:nvSpPr>
        <p:spPr>
          <a:xfrm>
            <a:off x="774700" y="1075267"/>
            <a:ext cx="10515600" cy="1833033"/>
          </a:xfrm>
        </p:spPr>
        <p:txBody>
          <a:bodyPr/>
          <a:lstStyle/>
          <a:p>
            <a:pPr marL="0" indent="0">
              <a:buNone/>
            </a:pPr>
            <a:r>
              <a:rPr lang="en-US" dirty="0"/>
              <a:t>Testing reveals the number of partial waves that can be used for a particular energy value. They are given below. These limitations on the number of partial waves are limited by the software used to calculate them.</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C978637-6F57-4A0F-B8A6-AB1778109B76}"/>
              </a:ext>
            </a:extLst>
          </p:cNvPr>
          <p:cNvGraphicFramePr>
            <a:graphicFrameLocks noGrp="1"/>
          </p:cNvGraphicFramePr>
          <p:nvPr>
            <p:extLst>
              <p:ext uri="{D42A27DB-BD31-4B8C-83A1-F6EECF244321}">
                <p14:modId xmlns:p14="http://schemas.microsoft.com/office/powerpoint/2010/main" val="316312889"/>
              </p:ext>
            </p:extLst>
          </p:nvPr>
        </p:nvGraphicFramePr>
        <p:xfrm>
          <a:off x="2374900" y="3213099"/>
          <a:ext cx="7040035" cy="2182344"/>
        </p:xfrm>
        <a:graphic>
          <a:graphicData uri="http://schemas.openxmlformats.org/drawingml/2006/table">
            <a:tbl>
              <a:tblPr firstRow="1" bandRow="1">
                <a:tableStyleId>{5C22544A-7EE6-4342-B048-85BDC9FD1C3A}</a:tableStyleId>
              </a:tblPr>
              <a:tblGrid>
                <a:gridCol w="2343857">
                  <a:extLst>
                    <a:ext uri="{9D8B030D-6E8A-4147-A177-3AD203B41FA5}">
                      <a16:colId xmlns:a16="http://schemas.microsoft.com/office/drawing/2014/main" val="3622202320"/>
                    </a:ext>
                  </a:extLst>
                </a:gridCol>
                <a:gridCol w="2348089">
                  <a:extLst>
                    <a:ext uri="{9D8B030D-6E8A-4147-A177-3AD203B41FA5}">
                      <a16:colId xmlns:a16="http://schemas.microsoft.com/office/drawing/2014/main" val="2414160712"/>
                    </a:ext>
                  </a:extLst>
                </a:gridCol>
                <a:gridCol w="2348089">
                  <a:extLst>
                    <a:ext uri="{9D8B030D-6E8A-4147-A177-3AD203B41FA5}">
                      <a16:colId xmlns:a16="http://schemas.microsoft.com/office/drawing/2014/main" val="1869578167"/>
                    </a:ext>
                  </a:extLst>
                </a:gridCol>
              </a:tblGrid>
              <a:tr h="633670">
                <a:tc>
                  <a:txBody>
                    <a:bodyPr/>
                    <a:lstStyle/>
                    <a:p>
                      <a:pPr algn="ctr"/>
                      <a:r>
                        <a:rPr lang="en-US" dirty="0"/>
                        <a:t>Energy eV/u</a:t>
                      </a:r>
                    </a:p>
                  </a:txBody>
                  <a:tcPr/>
                </a:tc>
                <a:tc>
                  <a:txBody>
                    <a:bodyPr/>
                    <a:lstStyle/>
                    <a:p>
                      <a:pPr algn="ctr"/>
                      <a:r>
                        <a:rPr lang="en-US" dirty="0"/>
                        <a:t>Max # of partial waves</a:t>
                      </a:r>
                    </a:p>
                  </a:txBody>
                  <a:tcPr/>
                </a:tc>
                <a:tc>
                  <a:txBody>
                    <a:bodyPr/>
                    <a:lstStyle/>
                    <a:p>
                      <a:pPr algn="ctr"/>
                      <a:r>
                        <a:rPr lang="en-US" dirty="0"/>
                        <a:t>Actual # of partial waves used</a:t>
                      </a:r>
                    </a:p>
                  </a:txBody>
                  <a:tcPr/>
                </a:tc>
                <a:extLst>
                  <a:ext uri="{0D108BD9-81ED-4DB2-BD59-A6C34878D82A}">
                    <a16:rowId xmlns:a16="http://schemas.microsoft.com/office/drawing/2014/main" val="3800566860"/>
                  </a:ext>
                </a:extLst>
              </a:tr>
              <a:tr h="385566">
                <a:tc>
                  <a:txBody>
                    <a:bodyPr/>
                    <a:lstStyle/>
                    <a:p>
                      <a:pPr algn="r"/>
                      <a:r>
                        <a:rPr lang="en-US" dirty="0"/>
                        <a:t>1</a:t>
                      </a:r>
                    </a:p>
                  </a:txBody>
                  <a:tcPr/>
                </a:tc>
                <a:tc>
                  <a:txBody>
                    <a:bodyPr/>
                    <a:lstStyle/>
                    <a:p>
                      <a:pPr algn="r"/>
                      <a:r>
                        <a:rPr lang="en-US" dirty="0"/>
                        <a:t>23</a:t>
                      </a:r>
                    </a:p>
                  </a:txBody>
                  <a:tcPr/>
                </a:tc>
                <a:tc>
                  <a:txBody>
                    <a:bodyPr/>
                    <a:lstStyle/>
                    <a:p>
                      <a:pPr algn="r"/>
                      <a:r>
                        <a:rPr lang="en-US" dirty="0"/>
                        <a:t>23</a:t>
                      </a:r>
                    </a:p>
                  </a:txBody>
                  <a:tcPr/>
                </a:tc>
                <a:extLst>
                  <a:ext uri="{0D108BD9-81ED-4DB2-BD59-A6C34878D82A}">
                    <a16:rowId xmlns:a16="http://schemas.microsoft.com/office/drawing/2014/main" val="1104843342"/>
                  </a:ext>
                </a:extLst>
              </a:tr>
              <a:tr h="385566">
                <a:tc>
                  <a:txBody>
                    <a:bodyPr/>
                    <a:lstStyle/>
                    <a:p>
                      <a:pPr algn="r"/>
                      <a:r>
                        <a:rPr lang="en-US" dirty="0"/>
                        <a:t>10</a:t>
                      </a:r>
                    </a:p>
                  </a:txBody>
                  <a:tcPr/>
                </a:tc>
                <a:tc>
                  <a:txBody>
                    <a:bodyPr/>
                    <a:lstStyle/>
                    <a:p>
                      <a:pPr algn="r"/>
                      <a:r>
                        <a:rPr lang="en-US" dirty="0"/>
                        <a:t>32</a:t>
                      </a:r>
                    </a:p>
                  </a:txBody>
                  <a:tcPr/>
                </a:tc>
                <a:tc>
                  <a:txBody>
                    <a:bodyPr/>
                    <a:lstStyle/>
                    <a:p>
                      <a:pPr algn="r"/>
                      <a:r>
                        <a:rPr lang="en-US" dirty="0"/>
                        <a:t>32</a:t>
                      </a:r>
                    </a:p>
                  </a:txBody>
                  <a:tcPr/>
                </a:tc>
                <a:extLst>
                  <a:ext uri="{0D108BD9-81ED-4DB2-BD59-A6C34878D82A}">
                    <a16:rowId xmlns:a16="http://schemas.microsoft.com/office/drawing/2014/main" val="2251642803"/>
                  </a:ext>
                </a:extLst>
              </a:tr>
              <a:tr h="385566">
                <a:tc>
                  <a:txBody>
                    <a:bodyPr/>
                    <a:lstStyle/>
                    <a:p>
                      <a:pPr algn="r"/>
                      <a:r>
                        <a:rPr lang="en-US" dirty="0"/>
                        <a:t>100</a:t>
                      </a:r>
                    </a:p>
                  </a:txBody>
                  <a:tcPr/>
                </a:tc>
                <a:tc>
                  <a:txBody>
                    <a:bodyPr/>
                    <a:lstStyle/>
                    <a:p>
                      <a:pPr algn="r"/>
                      <a:r>
                        <a:rPr lang="en-US" dirty="0"/>
                        <a:t>164</a:t>
                      </a:r>
                    </a:p>
                  </a:txBody>
                  <a:tcPr/>
                </a:tc>
                <a:tc>
                  <a:txBody>
                    <a:bodyPr/>
                    <a:lstStyle/>
                    <a:p>
                      <a:pPr algn="r"/>
                      <a:r>
                        <a:rPr lang="en-US" dirty="0"/>
                        <a:t>100</a:t>
                      </a:r>
                    </a:p>
                  </a:txBody>
                  <a:tcPr/>
                </a:tc>
                <a:extLst>
                  <a:ext uri="{0D108BD9-81ED-4DB2-BD59-A6C34878D82A}">
                    <a16:rowId xmlns:a16="http://schemas.microsoft.com/office/drawing/2014/main" val="4023310189"/>
                  </a:ext>
                </a:extLst>
              </a:tr>
              <a:tr h="385566">
                <a:tc>
                  <a:txBody>
                    <a:bodyPr/>
                    <a:lstStyle/>
                    <a:p>
                      <a:pPr algn="r"/>
                      <a:r>
                        <a:rPr lang="en-US" dirty="0"/>
                        <a:t>1000</a:t>
                      </a:r>
                    </a:p>
                  </a:txBody>
                  <a:tcPr/>
                </a:tc>
                <a:tc>
                  <a:txBody>
                    <a:bodyPr/>
                    <a:lstStyle/>
                    <a:p>
                      <a:pPr algn="r"/>
                      <a:r>
                        <a:rPr lang="en-US" dirty="0"/>
                        <a:t>360</a:t>
                      </a:r>
                    </a:p>
                  </a:txBody>
                  <a:tcPr/>
                </a:tc>
                <a:tc>
                  <a:txBody>
                    <a:bodyPr/>
                    <a:lstStyle/>
                    <a:p>
                      <a:pPr algn="r"/>
                      <a:r>
                        <a:rPr lang="en-US" dirty="0"/>
                        <a:t>200</a:t>
                      </a:r>
                    </a:p>
                  </a:txBody>
                  <a:tcPr/>
                </a:tc>
                <a:extLst>
                  <a:ext uri="{0D108BD9-81ED-4DB2-BD59-A6C34878D82A}">
                    <a16:rowId xmlns:a16="http://schemas.microsoft.com/office/drawing/2014/main" val="2087219764"/>
                  </a:ext>
                </a:extLst>
              </a:tr>
            </a:tbl>
          </a:graphicData>
        </a:graphic>
      </p:graphicFrame>
    </p:spTree>
    <p:extLst>
      <p:ext uri="{BB962C8B-B14F-4D97-AF65-F5344CB8AC3E}">
        <p14:creationId xmlns:p14="http://schemas.microsoft.com/office/powerpoint/2010/main" val="5975804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A0EB7-9374-4FC5-8E3C-F42B7F6CF898}"/>
              </a:ext>
            </a:extLst>
          </p:cNvPr>
          <p:cNvSpPr>
            <a:spLocks noGrp="1"/>
          </p:cNvSpPr>
          <p:nvPr>
            <p:ph idx="1"/>
          </p:nvPr>
        </p:nvSpPr>
        <p:spPr>
          <a:xfrm>
            <a:off x="838200" y="2523067"/>
            <a:ext cx="10515600" cy="3653896"/>
          </a:xfrm>
        </p:spPr>
        <p:txBody>
          <a:bodyPr/>
          <a:lstStyle/>
          <a:p>
            <a:pPr marL="0" indent="0">
              <a:buNone/>
            </a:pPr>
            <a:r>
              <a:rPr lang="en-US" dirty="0"/>
              <a:t>Computations are currently being performed with the maximum allowed partial waves. It is expected that the increase in the number of partial waves will lead to an increase in the values of the cross sections, and bring them closer to the MCLZ cross sections.</a:t>
            </a:r>
          </a:p>
          <a:p>
            <a:pPr marL="0" indent="0">
              <a:buNone/>
            </a:pPr>
            <a:endParaRPr lang="en-US" dirty="0"/>
          </a:p>
          <a:p>
            <a:pPr marL="0" indent="0">
              <a:buNone/>
            </a:pPr>
            <a:r>
              <a:rPr lang="en-US" dirty="0"/>
              <a:t>Triplet cross sections will then be calculated.</a:t>
            </a:r>
          </a:p>
        </p:txBody>
      </p:sp>
    </p:spTree>
    <p:extLst>
      <p:ext uri="{BB962C8B-B14F-4D97-AF65-F5344CB8AC3E}">
        <p14:creationId xmlns:p14="http://schemas.microsoft.com/office/powerpoint/2010/main" val="3215777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03D2F7-A93D-4E69-A89C-A31EF81E2D81}"/>
              </a:ext>
            </a:extLst>
          </p:cNvPr>
          <p:cNvSpPr>
            <a:spLocks noGrp="1"/>
          </p:cNvSpPr>
          <p:nvPr>
            <p:ph idx="1"/>
          </p:nvPr>
        </p:nvSpPr>
        <p:spPr>
          <a:xfrm>
            <a:off x="838200" y="745067"/>
            <a:ext cx="10515600" cy="1752600"/>
          </a:xfrm>
        </p:spPr>
        <p:txBody>
          <a:bodyPr/>
          <a:lstStyle/>
          <a:p>
            <a:pPr marL="0" indent="0">
              <a:buNone/>
            </a:pPr>
            <a:r>
              <a:rPr lang="en-US" i="1" dirty="0"/>
              <a:t>n</a:t>
            </a:r>
            <a:r>
              <a:rPr lang="en-US" dirty="0"/>
              <a:t>-resolved cross sections between the two method deviate greatly. Only </a:t>
            </a:r>
            <a:r>
              <a:rPr lang="en-US" i="1" dirty="0"/>
              <a:t>n</a:t>
            </a:r>
            <a:r>
              <a:rPr lang="en-US" dirty="0"/>
              <a:t>=5 could be considered to be reasonable close. The dominant channel in the MCLZ method is </a:t>
            </a:r>
            <a:r>
              <a:rPr lang="en-US" i="1" dirty="0"/>
              <a:t>n</a:t>
            </a:r>
            <a:r>
              <a:rPr lang="en-US" dirty="0"/>
              <a:t>=6. But for MOCC, it is 0 at these energy points.</a:t>
            </a:r>
          </a:p>
        </p:txBody>
      </p:sp>
      <p:graphicFrame>
        <p:nvGraphicFramePr>
          <p:cNvPr id="4" name="Object 3">
            <a:extLst>
              <a:ext uri="{FF2B5EF4-FFF2-40B4-BE49-F238E27FC236}">
                <a16:creationId xmlns:a16="http://schemas.microsoft.com/office/drawing/2014/main" id="{D0C41D2F-FF9D-4D94-8ECB-8CFC9918E9DD}"/>
              </a:ext>
            </a:extLst>
          </p:cNvPr>
          <p:cNvGraphicFramePr>
            <a:graphicFrameLocks noChangeAspect="1"/>
          </p:cNvGraphicFramePr>
          <p:nvPr>
            <p:extLst>
              <p:ext uri="{D42A27DB-BD31-4B8C-83A1-F6EECF244321}">
                <p14:modId xmlns:p14="http://schemas.microsoft.com/office/powerpoint/2010/main" val="939839454"/>
              </p:ext>
            </p:extLst>
          </p:nvPr>
        </p:nvGraphicFramePr>
        <p:xfrm>
          <a:off x="1881352" y="2497667"/>
          <a:ext cx="8429295" cy="3928533"/>
        </p:xfrm>
        <a:graphic>
          <a:graphicData uri="http://schemas.openxmlformats.org/presentationml/2006/ole">
            <mc:AlternateContent xmlns:mc="http://schemas.openxmlformats.org/markup-compatibility/2006">
              <mc:Choice xmlns:v="urn:schemas-microsoft-com:vml" Requires="v">
                <p:oleObj spid="_x0000_s46083" name="Acrobat Document" r:id="rId3" imgW="5729985" imgH="2670601" progId="AcroExch.Document.DC">
                  <p:embed/>
                </p:oleObj>
              </mc:Choice>
              <mc:Fallback>
                <p:oleObj name="Acrobat Document" r:id="rId3" imgW="5729985" imgH="2670601" progId="AcroExch.Document.DC">
                  <p:embed/>
                  <p:pic>
                    <p:nvPicPr>
                      <p:cNvPr id="0" name=""/>
                      <p:cNvPicPr/>
                      <p:nvPr/>
                    </p:nvPicPr>
                    <p:blipFill>
                      <a:blip r:embed="rId4"/>
                      <a:stretch>
                        <a:fillRect/>
                      </a:stretch>
                    </p:blipFill>
                    <p:spPr>
                      <a:xfrm>
                        <a:off x="1881352" y="2497667"/>
                        <a:ext cx="8429295" cy="3928533"/>
                      </a:xfrm>
                      <a:prstGeom prst="rect">
                        <a:avLst/>
                      </a:prstGeom>
                    </p:spPr>
                  </p:pic>
                </p:oleObj>
              </mc:Fallback>
            </mc:AlternateContent>
          </a:graphicData>
        </a:graphic>
      </p:graphicFrame>
    </p:spTree>
    <p:extLst>
      <p:ext uri="{BB962C8B-B14F-4D97-AF65-F5344CB8AC3E}">
        <p14:creationId xmlns:p14="http://schemas.microsoft.com/office/powerpoint/2010/main" val="42834499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22AB-1129-476E-905D-C4AACA7E1FD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1A02780-E7AB-4D54-AB15-A3418D06B306}"/>
              </a:ext>
            </a:extLst>
          </p:cNvPr>
          <p:cNvSpPr>
            <a:spLocks noGrp="1"/>
          </p:cNvSpPr>
          <p:nvPr>
            <p:ph idx="1"/>
          </p:nvPr>
        </p:nvSpPr>
        <p:spPr/>
        <p:txBody>
          <a:bodyPr>
            <a:normAutofit lnSpcReduction="10000"/>
          </a:bodyPr>
          <a:lstStyle/>
          <a:p>
            <a:pPr marL="0" indent="0">
              <a:buNone/>
            </a:pPr>
            <a:r>
              <a:rPr lang="en-US" dirty="0"/>
              <a:t>The MOCC method is computationally intensive. Cross sections for energy points, particularly over 10 eV/u, can take over 12 hours to complete. For energy points of 1000 eV/u, cross section calculations can require ~48 hours.</a:t>
            </a:r>
          </a:p>
          <a:p>
            <a:pPr marL="0" indent="0">
              <a:buNone/>
            </a:pPr>
            <a:endParaRPr lang="en-US" dirty="0"/>
          </a:p>
          <a:p>
            <a:pPr marL="0" indent="0">
              <a:buNone/>
            </a:pPr>
            <a:r>
              <a:rPr lang="en-US" dirty="0"/>
              <a:t>The MOCC method appears to be consistent with total cross sections calculated by other methods. But </a:t>
            </a:r>
            <a:r>
              <a:rPr lang="en-US" i="1" dirty="0"/>
              <a:t>n</a:t>
            </a:r>
            <a:r>
              <a:rPr lang="en-US" dirty="0"/>
              <a:t>-resolved cross sections deviate from those of MCLZ.</a:t>
            </a:r>
          </a:p>
          <a:p>
            <a:pPr marL="0" indent="0">
              <a:buNone/>
            </a:pPr>
            <a:r>
              <a:rPr lang="en-US" dirty="0"/>
              <a:t>In my opinion, substantially more work is involved to obtain far fewer data than with a method such as MCLZ. Thus, the MOCC method might </a:t>
            </a:r>
            <a:r>
              <a:rPr lang="en-US"/>
              <a:t>be better </a:t>
            </a:r>
            <a:r>
              <a:rPr lang="en-US" dirty="0"/>
              <a:t>suited for supercomputers.</a:t>
            </a:r>
          </a:p>
        </p:txBody>
      </p:sp>
    </p:spTree>
    <p:extLst>
      <p:ext uri="{BB962C8B-B14F-4D97-AF65-F5344CB8AC3E}">
        <p14:creationId xmlns:p14="http://schemas.microsoft.com/office/powerpoint/2010/main" val="206458854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9E01-7D5E-406D-A132-2BCF12F11EE3}"/>
              </a:ext>
            </a:extLst>
          </p:cNvPr>
          <p:cNvSpPr>
            <a:spLocks noGrp="1"/>
          </p:cNvSpPr>
          <p:nvPr>
            <p:ph type="title"/>
          </p:nvPr>
        </p:nvSpPr>
        <p:spPr/>
        <p:txBody>
          <a:bodyPr/>
          <a:lstStyle/>
          <a:p>
            <a:r>
              <a:rPr lang="en-US" i="1" dirty="0" err="1"/>
              <a:t>Stüeckelberg</a:t>
            </a:r>
            <a:endParaRPr lang="en-US" i="1" dirty="0"/>
          </a:p>
        </p:txBody>
      </p:sp>
      <p:sp>
        <p:nvSpPr>
          <p:cNvPr id="3" name="Content Placeholder 2">
            <a:extLst>
              <a:ext uri="{FF2B5EF4-FFF2-40B4-BE49-F238E27FC236}">
                <a16:creationId xmlns:a16="http://schemas.microsoft.com/office/drawing/2014/main" id="{9DE2E386-60FC-4F7C-A4D5-B49A4C3780CE}"/>
              </a:ext>
            </a:extLst>
          </p:cNvPr>
          <p:cNvSpPr>
            <a:spLocks noGrp="1"/>
          </p:cNvSpPr>
          <p:nvPr>
            <p:ph idx="1"/>
          </p:nvPr>
        </p:nvSpPr>
        <p:spPr/>
        <p:txBody>
          <a:bodyPr/>
          <a:lstStyle/>
          <a:p>
            <a:pPr marL="0" indent="0">
              <a:buNone/>
            </a:pPr>
            <a:r>
              <a:rPr lang="en-US" dirty="0"/>
              <a:t>This is a software package, written in C, to execute the MCLZ method.</a:t>
            </a:r>
          </a:p>
          <a:p>
            <a:pPr marL="0" indent="0">
              <a:buNone/>
            </a:pPr>
            <a:endParaRPr lang="en-US" dirty="0"/>
          </a:p>
          <a:p>
            <a:pPr marL="0" indent="0">
              <a:buNone/>
            </a:pPr>
            <a:r>
              <a:rPr lang="en-US" dirty="0"/>
              <a:t>It is designed to be versatile, where critical parameters are specified by command-line options. It makes extensive use of dynamic memory allocation, so the limits to the amount of data which can be used are determined by the machine and its OS.</a:t>
            </a:r>
          </a:p>
          <a:p>
            <a:pPr marL="0" indent="0">
              <a:buNone/>
            </a:pPr>
            <a:endParaRPr lang="en-US" dirty="0"/>
          </a:p>
          <a:p>
            <a:pPr marL="0" indent="0">
              <a:buNone/>
            </a:pPr>
            <a:r>
              <a:rPr lang="en-US" i="1" dirty="0" err="1"/>
              <a:t>Stüeckelberg</a:t>
            </a:r>
            <a:r>
              <a:rPr lang="en-US" dirty="0"/>
              <a:t> was used to perform all the MCLZ calculations in these studies. It was also used by P Mullen and R </a:t>
            </a:r>
            <a:r>
              <a:rPr lang="en-US" dirty="0" err="1"/>
              <a:t>Cumbee</a:t>
            </a:r>
            <a:r>
              <a:rPr lang="en-US" dirty="0"/>
              <a:t> in their research.</a:t>
            </a:r>
          </a:p>
        </p:txBody>
      </p:sp>
    </p:spTree>
    <p:extLst>
      <p:ext uri="{BB962C8B-B14F-4D97-AF65-F5344CB8AC3E}">
        <p14:creationId xmlns:p14="http://schemas.microsoft.com/office/powerpoint/2010/main" val="358779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2D12E-B00A-4D23-9FFC-79BB6580D77C}"/>
                  </a:ext>
                </a:extLst>
              </p:cNvPr>
              <p:cNvSpPr>
                <a:spLocks noGrp="1"/>
              </p:cNvSpPr>
              <p:nvPr>
                <p:ph idx="1"/>
              </p:nvPr>
            </p:nvSpPr>
            <p:spPr/>
            <p:txBody>
              <a:bodyPr/>
              <a:lstStyle/>
              <a:p>
                <a:pPr marL="0" indent="0">
                  <a:buNone/>
                </a:pPr>
                <a:r>
                  <a:rPr lang="en-US" dirty="0"/>
                  <a:t>The MOCC method is used to study a single system: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endParaRPr lang="en-US" dirty="0"/>
              </a:p>
              <a:p>
                <a:pPr marL="0" indent="0">
                  <a:buNone/>
                </a:pPr>
                <a:r>
                  <a:rPr lang="en-US" dirty="0"/>
                  <a:t>The MOCC method is computationally intensive, requiring a substantial amount of time to calculate the cross section at a single point for a given system. Also, there is a significant amount of time required to prepare the data for a system. The study of multiple systems using this method is not practical on typical PCs.</a:t>
                </a:r>
              </a:p>
            </p:txBody>
          </p:sp>
        </mc:Choice>
        <mc:Fallback xmlns="">
          <p:sp>
            <p:nvSpPr>
              <p:cNvPr id="3" name="Content Placeholder 2">
                <a:extLst>
                  <a:ext uri="{FF2B5EF4-FFF2-40B4-BE49-F238E27FC236}">
                    <a16:creationId xmlns:a16="http://schemas.microsoft.com/office/drawing/2014/main" id="{FC02D12E-B00A-4D23-9FFC-79BB6580D77C}"/>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US">
                    <a:noFill/>
                  </a:rPr>
                  <a:t> </a:t>
                </a:r>
              </a:p>
            </p:txBody>
          </p:sp>
        </mc:Fallback>
      </mc:AlternateContent>
    </p:spTree>
    <p:extLst>
      <p:ext uri="{BB962C8B-B14F-4D97-AF65-F5344CB8AC3E}">
        <p14:creationId xmlns:p14="http://schemas.microsoft.com/office/powerpoint/2010/main" val="409941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4BC-559D-4EC7-8769-CA339D51B266}"/>
              </a:ext>
            </a:extLst>
          </p:cNvPr>
          <p:cNvSpPr>
            <a:spLocks noGrp="1"/>
          </p:cNvSpPr>
          <p:nvPr>
            <p:ph type="title"/>
          </p:nvPr>
        </p:nvSpPr>
        <p:spPr/>
        <p:txBody>
          <a:bodyPr/>
          <a:lstStyle/>
          <a:p>
            <a:r>
              <a:rPr lang="en-US" dirty="0"/>
              <a:t>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C8990B-CBB8-4501-8609-10FE2C3DE0F2}"/>
                  </a:ext>
                </a:extLst>
              </p:cNvPr>
              <p:cNvSpPr>
                <a:spLocks noGrp="1"/>
              </p:cNvSpPr>
              <p:nvPr>
                <p:ph idx="1"/>
              </p:nvPr>
            </p:nvSpPr>
            <p:spPr/>
            <p:txBody>
              <a:bodyPr/>
              <a:lstStyle/>
              <a:p>
                <a:pPr marL="0" indent="0">
                  <a:buNone/>
                </a:pPr>
                <a:r>
                  <a:rPr lang="en-US" dirty="0"/>
                  <a:t>Single electron capture (SEC) charge exchange between two particles can be described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𝑞</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𝑋</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,ℓ</m:t>
                              </m:r>
                            </m:e>
                          </m:d>
                        </m:e>
                        <m:sup>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𝑌</m:t>
                          </m:r>
                        </m:e>
                        <m:sup>
                          <m:r>
                            <a:rPr lang="en-US" b="0" i="1" smtClean="0">
                              <a:latin typeface="Cambria Math" panose="02040503050406030204" pitchFamily="18" charset="0"/>
                            </a:rPr>
                            <m:t>+</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b="0" dirty="0"/>
              </a:p>
            </p:txBody>
          </p:sp>
        </mc:Choice>
        <mc:Fallback xmlns="">
          <p:sp>
            <p:nvSpPr>
              <p:cNvPr id="3" name="Content Placeholder 2">
                <a:extLst>
                  <a:ext uri="{FF2B5EF4-FFF2-40B4-BE49-F238E27FC236}">
                    <a16:creationId xmlns:a16="http://schemas.microsoft.com/office/drawing/2014/main" id="{83C8990B-CBB8-4501-8609-10FE2C3DE0F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231655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756</TotalTime>
  <Words>2926</Words>
  <Application>Microsoft Office PowerPoint</Application>
  <PresentationFormat>Widescreen</PresentationFormat>
  <Paragraphs>243</Paragraphs>
  <Slides>79</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79</vt:i4>
      </vt:variant>
    </vt:vector>
  </HeadingPairs>
  <TitlesOfParts>
    <vt:vector size="85" baseType="lpstr">
      <vt:lpstr>Arial</vt:lpstr>
      <vt:lpstr>Calibri</vt:lpstr>
      <vt:lpstr>Calibri Light</vt:lpstr>
      <vt:lpstr>Cambria Math</vt:lpstr>
      <vt:lpstr>Office Theme</vt:lpstr>
      <vt:lpstr>Acrobat Document</vt:lpstr>
      <vt:lpstr>Single Electron Capture from Atomic and Molecular Collisions Using Advanced Theoretical Methods</vt:lpstr>
      <vt:lpstr>Abstract</vt:lpstr>
      <vt:lpstr>Introduction</vt:lpstr>
      <vt:lpstr>PowerPoint Presentation</vt:lpstr>
      <vt:lpstr>PowerPoint Presentation</vt:lpstr>
      <vt:lpstr>PowerPoint Presentation</vt:lpstr>
      <vt:lpstr>PowerPoint Presentation</vt:lpstr>
      <vt:lpstr>PowerPoint Presentation</vt:lpstr>
      <vt:lpstr>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 and Mg ions with H and He</vt:lpstr>
      <vt:lpstr>PowerPoint Presentation</vt:lpstr>
      <vt:lpstr>MCLZ total cross sections</vt:lpstr>
      <vt:lpstr>Ne^(10+)+H→Ne^(9+)+H^+ (low energy, statistical) Compared with classical trajectory Monte Carlo (Schultz and Kristić,1996)</vt:lpstr>
      <vt:lpstr>PowerPoint Presentation</vt:lpstr>
      <vt:lpstr>PowerPoint Presentation</vt:lpstr>
      <vt:lpstr>Ne^(10+)+H→Ne^(9+)+H^+ total cross section comparison</vt:lpstr>
      <vt:lpstr>PowerPoint Presentation</vt:lpstr>
      <vt:lpstr>Ne^(10+)+H→Ne^(9+)+H^+ n-resolved comparison</vt:lpstr>
      <vt:lpstr>PowerPoint Presentation</vt:lpstr>
      <vt:lpstr>Ne^(10+)+He→Ne^(9+)+He^+ low energy and statistical</vt:lpstr>
      <vt:lpstr>Ne^(10+)+He→Ne^(9+)+He^+ CTMC cross sections of Ali et al. (2010)</vt:lpstr>
      <vt:lpstr>Ne^(9+)+X→Ne^(8+)+X^+ a) H triplets; b) H singlets; c) H sum; d) He</vt:lpstr>
      <vt:lpstr>Ne^(9+)+H→Ne^(8+)+H^+ CTMC (Schultz and Kristić 1996)</vt:lpstr>
      <vt:lpstr>Ne^(8+)+H→Ne^(7+)+H^+ (a) X=H, (b) X=H, (c) X=He, (d) X=He</vt:lpstr>
      <vt:lpstr>Ne^(8+)+H→Ne^(7+)+H^+ CTMC (Schultz and Kristić 1996)</vt:lpstr>
      <vt:lpstr>Mg^(12+)+H→Mg^(11+)+H^+</vt:lpstr>
      <vt:lpstr>Mg^(12+)+H→Mg^(11+)+H^+</vt:lpstr>
      <vt:lpstr>Mg^(12+)+He→Mg^(11+)+He^+</vt:lpstr>
      <vt:lpstr>Mg^(12+)+He→Mg^(11+)+He^+</vt:lpstr>
      <vt:lpstr>Mg^(11+)+H→Mg^(10+)+H^+ singlets/triplets</vt:lpstr>
      <vt:lpstr>Mg^(11+)+H→Mg^(10+)+H^+</vt:lpstr>
      <vt:lpstr>Mg^(11+)+He→Mg^(10+)+He^+</vt:lpstr>
      <vt:lpstr>Mg^(10+)+X→Mg^(9+)+X^+</vt:lpstr>
      <vt:lpstr>Mg^(9+)+H→Mg^(8+)+H^+ singlets/triplets</vt:lpstr>
      <vt:lpstr>Mg^(9+)+He→Mg^(8+)+He^+</vt:lpstr>
      <vt:lpstr>Mg^(8+)+X→Mg^(7+)+X^+</vt:lpstr>
      <vt:lpstr>Summary</vt:lpstr>
      <vt:lpstr>Fe with H, H_2, He, H_2 O, CO, CO_2, and N_2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Fe^(9+)+H_2→Fe^(8+)+H_2^+</vt:lpstr>
      <vt:lpstr>Fe^(9+)+He→Fe^(8+)+He^+</vt:lpstr>
      <vt:lpstr>PowerPoint Presentation</vt:lpstr>
      <vt:lpstr>PowerPoint Presentation</vt:lpstr>
      <vt:lpstr>PowerPoint Presentation</vt:lpstr>
      <vt:lpstr>Fe^(9+)+N_2→Fe^(8+)+N_2^+</vt:lpstr>
      <vt:lpstr>PowerPoint Presentation</vt:lpstr>
      <vt:lpstr>Fe^(8+)+H_(1-2)→Fe^(7+)+H_(1-2)^+</vt:lpstr>
      <vt:lpstr>PowerPoint Presentation</vt:lpstr>
      <vt:lpstr>PowerPoint Presentation</vt:lpstr>
      <vt:lpstr>Fe^(8+)+N_2→Fe^(7+)+N_2^+</vt:lpstr>
      <vt:lpstr>Summary</vt:lpstr>
      <vt:lpstr>Ne^(9+)+H→Ne^(8+)+H^+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Stüeckelberg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Electron Capture from Atomic and Molecular Collisions Using Advanced Theoretical Methods</dc:title>
  <dc:creator>Mike Malone</dc:creator>
  <cp:lastModifiedBy>Mike Malone</cp:lastModifiedBy>
  <cp:revision>62</cp:revision>
  <dcterms:created xsi:type="dcterms:W3CDTF">2019-04-17T20:02:32Z</dcterms:created>
  <dcterms:modified xsi:type="dcterms:W3CDTF">2019-04-19T13:47:11Z</dcterms:modified>
</cp:coreProperties>
</file>